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74" r:id="rId2"/>
    <p:sldId id="272" r:id="rId3"/>
    <p:sldId id="273" r:id="rId4"/>
    <p:sldId id="258" r:id="rId5"/>
    <p:sldId id="262" r:id="rId6"/>
    <p:sldId id="263" r:id="rId7"/>
    <p:sldId id="264" r:id="rId8"/>
    <p:sldId id="265" r:id="rId9"/>
    <p:sldId id="288" r:id="rId10"/>
    <p:sldId id="285" r:id="rId11"/>
    <p:sldId id="266" r:id="rId12"/>
    <p:sldId id="267" r:id="rId13"/>
    <p:sldId id="268" r:id="rId14"/>
    <p:sldId id="281" r:id="rId15"/>
    <p:sldId id="282" r:id="rId16"/>
    <p:sldId id="283" r:id="rId17"/>
    <p:sldId id="269" r:id="rId18"/>
    <p:sldId id="270" r:id="rId19"/>
    <p:sldId id="277" r:id="rId20"/>
    <p:sldId id="279" r:id="rId21"/>
    <p:sldId id="280" r:id="rId22"/>
    <p:sldId id="271" r:id="rId23"/>
    <p:sldId id="275" r:id="rId24"/>
  </p:sldIdLst>
  <p:sldSz cx="9144000" cy="6858000" type="screen4x3"/>
  <p:notesSz cx="6669088" cy="9775825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1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37" autoAdjust="0"/>
  </p:normalViewPr>
  <p:slideViewPr>
    <p:cSldViewPr>
      <p:cViewPr varScale="1">
        <p:scale>
          <a:sx n="63" d="100"/>
          <a:sy n="63" d="100"/>
        </p:scale>
        <p:origin x="138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977506-F09D-4B57-AF78-AB9E7B65BE2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FA7B3BDF-59BB-4FA8-B9FC-4F97E8E38A0A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Izrada dokumentacije za nadmetanje</a:t>
          </a:r>
          <a:endParaRPr lang="hr-HR" sz="1800" dirty="0"/>
        </a:p>
      </dgm:t>
    </dgm:pt>
    <dgm:pt modelId="{09A5C7C5-1F03-451A-BCF4-F0F4284C9395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Procjena vrijednosti koncesije</a:t>
          </a:r>
        </a:p>
      </dgm:t>
    </dgm:pt>
    <dgm:pt modelId="{32BC5231-3EB5-4D68-B6AC-DCE9C81BA2CE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Izrada studije opravdanosti/analize davanja koncesije</a:t>
          </a:r>
        </a:p>
      </dgm:t>
    </dgm:pt>
    <dgm:pt modelId="{D2186BC0-F252-4A9B-9B98-E467E70F85BC}">
      <dgm:prSet phldrT="[Tekst]"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Imenovanje stručnog povjerenstva</a:t>
          </a:r>
          <a:endParaRPr lang="hr-HR" sz="1800" dirty="0"/>
        </a:p>
      </dgm:t>
    </dgm:pt>
    <dgm:pt modelId="{CE025348-3E1D-4C08-9430-CBDF8D28BF01}">
      <dgm:prSet phldrT="[Tekst]" custT="1"/>
      <dgm:spPr/>
      <dgm:t>
        <a:bodyPr/>
        <a:lstStyle/>
        <a:p>
          <a:r>
            <a:rPr lang="hr-HR" altLang="sr-Latn-RS" sz="1800" b="1" dirty="0"/>
            <a:t>Pripremne radnje </a:t>
          </a:r>
          <a:endParaRPr lang="hr-HR" sz="1800" b="1" dirty="0"/>
        </a:p>
      </dgm:t>
    </dgm:pt>
    <dgm:pt modelId="{B08D52AC-C410-44AC-9A0B-558406D29F99}" type="sibTrans" cxnId="{2CCE45DE-99A1-448B-AAC5-FDC399036F29}">
      <dgm:prSet/>
      <dgm:spPr/>
      <dgm:t>
        <a:bodyPr/>
        <a:lstStyle/>
        <a:p>
          <a:endParaRPr lang="hr-HR"/>
        </a:p>
      </dgm:t>
    </dgm:pt>
    <dgm:pt modelId="{BC1B8E97-3A03-4999-B2F3-E1315610627E}" type="parTrans" cxnId="{2CCE45DE-99A1-448B-AAC5-FDC399036F29}">
      <dgm:prSet/>
      <dgm:spPr/>
      <dgm:t>
        <a:bodyPr/>
        <a:lstStyle/>
        <a:p>
          <a:endParaRPr lang="hr-HR"/>
        </a:p>
      </dgm:t>
    </dgm:pt>
    <dgm:pt modelId="{CF820202-FCE4-4975-83FF-AD89A2D12F92}" type="sibTrans" cxnId="{E63B3895-A208-44B1-AE3F-ECE55326CA29}">
      <dgm:prSet/>
      <dgm:spPr/>
      <dgm:t>
        <a:bodyPr/>
        <a:lstStyle/>
        <a:p>
          <a:endParaRPr lang="hr-HR"/>
        </a:p>
      </dgm:t>
    </dgm:pt>
    <dgm:pt modelId="{08AACD3A-6055-4DC8-BEE8-CDDDB6204717}" type="parTrans" cxnId="{E63B3895-A208-44B1-AE3F-ECE55326CA29}">
      <dgm:prSet/>
      <dgm:spPr/>
      <dgm:t>
        <a:bodyPr/>
        <a:lstStyle/>
        <a:p>
          <a:endParaRPr lang="hr-HR"/>
        </a:p>
      </dgm:t>
    </dgm:pt>
    <dgm:pt modelId="{D1EFB9CA-3E98-4E2F-9867-733F065324C1}" type="sibTrans" cxnId="{7BC93F89-F028-4952-BC24-3FD2802390C3}">
      <dgm:prSet/>
      <dgm:spPr/>
      <dgm:t>
        <a:bodyPr/>
        <a:lstStyle/>
        <a:p>
          <a:endParaRPr lang="hr-HR"/>
        </a:p>
      </dgm:t>
    </dgm:pt>
    <dgm:pt modelId="{94BA2F26-CD30-4749-A4AC-845F99D85853}" type="parTrans" cxnId="{7BC93F89-F028-4952-BC24-3FD2802390C3}">
      <dgm:prSet/>
      <dgm:spPr/>
      <dgm:t>
        <a:bodyPr/>
        <a:lstStyle/>
        <a:p>
          <a:endParaRPr lang="hr-HR"/>
        </a:p>
      </dgm:t>
    </dgm:pt>
    <dgm:pt modelId="{15DC9683-6AF3-4528-83DE-CC1D7EAA65E8}" type="sibTrans" cxnId="{44F07915-A2BA-43A2-9D67-489E753938D2}">
      <dgm:prSet/>
      <dgm:spPr/>
      <dgm:t>
        <a:bodyPr/>
        <a:lstStyle/>
        <a:p>
          <a:endParaRPr lang="hr-HR"/>
        </a:p>
      </dgm:t>
    </dgm:pt>
    <dgm:pt modelId="{351ADBDF-CE72-40B5-A4C3-037EBDFB4E12}" type="parTrans" cxnId="{44F07915-A2BA-43A2-9D67-489E753938D2}">
      <dgm:prSet/>
      <dgm:spPr/>
      <dgm:t>
        <a:bodyPr/>
        <a:lstStyle/>
        <a:p>
          <a:endParaRPr lang="hr-HR"/>
        </a:p>
      </dgm:t>
    </dgm:pt>
    <dgm:pt modelId="{74B56BB9-81D2-4C8A-9953-8C31A33AD19E}" type="sibTrans" cxnId="{C46C2C61-7280-49A5-AA6B-B2AFD7D21F46}">
      <dgm:prSet/>
      <dgm:spPr/>
      <dgm:t>
        <a:bodyPr/>
        <a:lstStyle/>
        <a:p>
          <a:endParaRPr lang="hr-HR"/>
        </a:p>
      </dgm:t>
    </dgm:pt>
    <dgm:pt modelId="{088236FA-D061-4EBE-864C-85C264C5FC26}" type="parTrans" cxnId="{C46C2C61-7280-49A5-AA6B-B2AFD7D21F46}">
      <dgm:prSet/>
      <dgm:spPr/>
      <dgm:t>
        <a:bodyPr/>
        <a:lstStyle/>
        <a:p>
          <a:endParaRPr lang="hr-HR"/>
        </a:p>
      </dgm:t>
    </dgm:pt>
    <dgm:pt modelId="{000D6040-A67B-412C-8B57-A744F06928FD}" type="pres">
      <dgm:prSet presAssocID="{08977506-F09D-4B57-AF78-AB9E7B65BE27}" presName="linearFlow" presStyleCnt="0">
        <dgm:presLayoutVars>
          <dgm:dir/>
          <dgm:animLvl val="lvl"/>
          <dgm:resizeHandles val="exact"/>
        </dgm:presLayoutVars>
      </dgm:prSet>
      <dgm:spPr/>
    </dgm:pt>
    <dgm:pt modelId="{59E4B6B7-85AB-4B2D-8558-08C49E601658}" type="pres">
      <dgm:prSet presAssocID="{CE025348-3E1D-4C08-9430-CBDF8D28BF01}" presName="composite" presStyleCnt="0"/>
      <dgm:spPr/>
    </dgm:pt>
    <dgm:pt modelId="{C82FB2B8-0A0E-4378-8335-E549F2087263}" type="pres">
      <dgm:prSet presAssocID="{CE025348-3E1D-4C08-9430-CBDF8D28BF01}" presName="parentText" presStyleLbl="alignNode1" presStyleIdx="0" presStyleCnt="1">
        <dgm:presLayoutVars>
          <dgm:chMax val="1"/>
          <dgm:bulletEnabled val="1"/>
        </dgm:presLayoutVars>
      </dgm:prSet>
      <dgm:spPr/>
    </dgm:pt>
    <dgm:pt modelId="{1144EF40-B0BB-4405-A825-229750017B08}" type="pres">
      <dgm:prSet presAssocID="{CE025348-3E1D-4C08-9430-CBDF8D28BF01}" presName="descendantText" presStyleLbl="alignAcc1" presStyleIdx="0" presStyleCnt="1" custScaleY="127706">
        <dgm:presLayoutVars>
          <dgm:bulletEnabled val="1"/>
        </dgm:presLayoutVars>
      </dgm:prSet>
      <dgm:spPr/>
    </dgm:pt>
  </dgm:ptLst>
  <dgm:cxnLst>
    <dgm:cxn modelId="{44F07915-A2BA-43A2-9D67-489E753938D2}" srcId="{CE025348-3E1D-4C08-9430-CBDF8D28BF01}" destId="{32BC5231-3EB5-4D68-B6AC-DCE9C81BA2CE}" srcOrd="1" destOrd="0" parTransId="{351ADBDF-CE72-40B5-A4C3-037EBDFB4E12}" sibTransId="{15DC9683-6AF3-4528-83DE-CC1D7EAA65E8}"/>
    <dgm:cxn modelId="{C46C2C61-7280-49A5-AA6B-B2AFD7D21F46}" srcId="{CE025348-3E1D-4C08-9430-CBDF8D28BF01}" destId="{D2186BC0-F252-4A9B-9B98-E467E70F85BC}" srcOrd="0" destOrd="0" parTransId="{088236FA-D061-4EBE-864C-85C264C5FC26}" sibTransId="{74B56BB9-81D2-4C8A-9953-8C31A33AD19E}"/>
    <dgm:cxn modelId="{7BC93F89-F028-4952-BC24-3FD2802390C3}" srcId="{CE025348-3E1D-4C08-9430-CBDF8D28BF01}" destId="{09A5C7C5-1F03-451A-BCF4-F0F4284C9395}" srcOrd="2" destOrd="0" parTransId="{94BA2F26-CD30-4749-A4AC-845F99D85853}" sibTransId="{D1EFB9CA-3E98-4E2F-9867-733F065324C1}"/>
    <dgm:cxn modelId="{520C7D90-A52A-4C52-9E03-83BEC8B29543}" type="presOf" srcId="{CE025348-3E1D-4C08-9430-CBDF8D28BF01}" destId="{C82FB2B8-0A0E-4378-8335-E549F2087263}" srcOrd="0" destOrd="0" presId="urn:microsoft.com/office/officeart/2005/8/layout/chevron2"/>
    <dgm:cxn modelId="{E63B3895-A208-44B1-AE3F-ECE55326CA29}" srcId="{CE025348-3E1D-4C08-9430-CBDF8D28BF01}" destId="{FA7B3BDF-59BB-4FA8-B9FC-4F97E8E38A0A}" srcOrd="3" destOrd="0" parTransId="{08AACD3A-6055-4DC8-BEE8-CDDDB6204717}" sibTransId="{CF820202-FCE4-4975-83FF-AD89A2D12F92}"/>
    <dgm:cxn modelId="{8391BFA0-2210-4CF5-BC1F-A127F774E520}" type="presOf" srcId="{08977506-F09D-4B57-AF78-AB9E7B65BE27}" destId="{000D6040-A67B-412C-8B57-A744F06928FD}" srcOrd="0" destOrd="0" presId="urn:microsoft.com/office/officeart/2005/8/layout/chevron2"/>
    <dgm:cxn modelId="{067E31B7-6A54-4D3A-BF21-4CDF59191921}" type="presOf" srcId="{32BC5231-3EB5-4D68-B6AC-DCE9C81BA2CE}" destId="{1144EF40-B0BB-4405-A825-229750017B08}" srcOrd="0" destOrd="1" presId="urn:microsoft.com/office/officeart/2005/8/layout/chevron2"/>
    <dgm:cxn modelId="{295D72BC-FCBD-461F-80F1-B618A3699C53}" type="presOf" srcId="{D2186BC0-F252-4A9B-9B98-E467E70F85BC}" destId="{1144EF40-B0BB-4405-A825-229750017B08}" srcOrd="0" destOrd="0" presId="urn:microsoft.com/office/officeart/2005/8/layout/chevron2"/>
    <dgm:cxn modelId="{2CCE45DE-99A1-448B-AAC5-FDC399036F29}" srcId="{08977506-F09D-4B57-AF78-AB9E7B65BE27}" destId="{CE025348-3E1D-4C08-9430-CBDF8D28BF01}" srcOrd="0" destOrd="0" parTransId="{BC1B8E97-3A03-4999-B2F3-E1315610627E}" sibTransId="{B08D52AC-C410-44AC-9A0B-558406D29F99}"/>
    <dgm:cxn modelId="{B0B1D2E2-16DD-4827-9E27-4798D1ECAD59}" type="presOf" srcId="{09A5C7C5-1F03-451A-BCF4-F0F4284C9395}" destId="{1144EF40-B0BB-4405-A825-229750017B08}" srcOrd="0" destOrd="2" presId="urn:microsoft.com/office/officeart/2005/8/layout/chevron2"/>
    <dgm:cxn modelId="{6BD164E8-FC38-458D-BF4A-5EFFD0224984}" type="presOf" srcId="{FA7B3BDF-59BB-4FA8-B9FC-4F97E8E38A0A}" destId="{1144EF40-B0BB-4405-A825-229750017B08}" srcOrd="0" destOrd="3" presId="urn:microsoft.com/office/officeart/2005/8/layout/chevron2"/>
    <dgm:cxn modelId="{F4147F98-0883-43D7-A92D-234E98DD2908}" type="presParOf" srcId="{000D6040-A67B-412C-8B57-A744F06928FD}" destId="{59E4B6B7-85AB-4B2D-8558-08C49E601658}" srcOrd="0" destOrd="0" presId="urn:microsoft.com/office/officeart/2005/8/layout/chevron2"/>
    <dgm:cxn modelId="{119A5674-4B8B-487F-A160-46425B451ECB}" type="presParOf" srcId="{59E4B6B7-85AB-4B2D-8558-08C49E601658}" destId="{C82FB2B8-0A0E-4378-8335-E549F2087263}" srcOrd="0" destOrd="0" presId="urn:microsoft.com/office/officeart/2005/8/layout/chevron2"/>
    <dgm:cxn modelId="{4BF8C224-0A66-4CD5-94E4-4A0D1A9859CE}" type="presParOf" srcId="{59E4B6B7-85AB-4B2D-8558-08C49E601658}" destId="{1144EF40-B0BB-4405-A825-229750017B0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E2A1C7-99C9-49F0-859E-A4716613273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C01913D1-E061-49A7-B82D-BE8EC4D2C69A}">
      <dgm:prSet custT="1"/>
      <dgm:spPr/>
      <dgm:t>
        <a:bodyPr/>
        <a:lstStyle/>
        <a:p>
          <a:pPr rtl="0"/>
          <a:r>
            <a:rPr lang="hr-HR" sz="2000" b="1" dirty="0"/>
            <a:t>Upravni postupak</a:t>
          </a:r>
        </a:p>
      </dgm:t>
    </dgm:pt>
    <dgm:pt modelId="{7A670F4A-D509-41C2-B9CC-6B235E4063D6}" type="parTrans" cxnId="{4FFB4AF4-CE35-4C97-B8F2-BEA7655A200B}">
      <dgm:prSet/>
      <dgm:spPr/>
      <dgm:t>
        <a:bodyPr/>
        <a:lstStyle/>
        <a:p>
          <a:endParaRPr lang="hr-HR"/>
        </a:p>
      </dgm:t>
    </dgm:pt>
    <dgm:pt modelId="{050026F7-8B7F-419B-BA9F-83CD8F6CC9DB}" type="sibTrans" cxnId="{4FFB4AF4-CE35-4C97-B8F2-BEA7655A200B}">
      <dgm:prSet/>
      <dgm:spPr/>
      <dgm:t>
        <a:bodyPr/>
        <a:lstStyle/>
        <a:p>
          <a:endParaRPr lang="hr-HR"/>
        </a:p>
      </dgm:t>
    </dgm:pt>
    <dgm:pt modelId="{B5DB840F-0391-4863-8B52-E9118C9DF30C}" type="pres">
      <dgm:prSet presAssocID="{EDE2A1C7-99C9-49F0-859E-A4716613273A}" presName="CompostProcess" presStyleCnt="0">
        <dgm:presLayoutVars>
          <dgm:dir/>
          <dgm:resizeHandles val="exact"/>
        </dgm:presLayoutVars>
      </dgm:prSet>
      <dgm:spPr/>
    </dgm:pt>
    <dgm:pt modelId="{286B924C-0A62-4FEA-9F7D-EEEE5D7ADE31}" type="pres">
      <dgm:prSet presAssocID="{EDE2A1C7-99C9-49F0-859E-A4716613273A}" presName="arrow" presStyleLbl="bgShp" presStyleIdx="0" presStyleCnt="1" custLinFactNeighborX="6471"/>
      <dgm:spPr/>
    </dgm:pt>
    <dgm:pt modelId="{96892CFC-45D9-4894-B7BA-CFF1EFFB4A33}" type="pres">
      <dgm:prSet presAssocID="{EDE2A1C7-99C9-49F0-859E-A4716613273A}" presName="linearProcess" presStyleCnt="0"/>
      <dgm:spPr/>
    </dgm:pt>
    <dgm:pt modelId="{37E12EC0-4EE6-4116-8242-96A7ECD7DDAB}" type="pres">
      <dgm:prSet presAssocID="{C01913D1-E061-49A7-B82D-BE8EC4D2C69A}" presName="textNode" presStyleLbl="node1" presStyleIdx="0" presStyleCnt="1" custScaleX="97886" custScaleY="128425" custLinFactNeighborX="4698">
        <dgm:presLayoutVars>
          <dgm:bulletEnabled val="1"/>
        </dgm:presLayoutVars>
      </dgm:prSet>
      <dgm:spPr/>
    </dgm:pt>
  </dgm:ptLst>
  <dgm:cxnLst>
    <dgm:cxn modelId="{99837D08-FAE1-4B4A-A432-0C809758CF48}" type="presOf" srcId="{C01913D1-E061-49A7-B82D-BE8EC4D2C69A}" destId="{37E12EC0-4EE6-4116-8242-96A7ECD7DDAB}" srcOrd="0" destOrd="0" presId="urn:microsoft.com/office/officeart/2005/8/layout/hProcess9"/>
    <dgm:cxn modelId="{76D42A7B-2373-4F0E-8ACF-8D6FB9040BEA}" type="presOf" srcId="{EDE2A1C7-99C9-49F0-859E-A4716613273A}" destId="{B5DB840F-0391-4863-8B52-E9118C9DF30C}" srcOrd="0" destOrd="0" presId="urn:microsoft.com/office/officeart/2005/8/layout/hProcess9"/>
    <dgm:cxn modelId="{4FFB4AF4-CE35-4C97-B8F2-BEA7655A200B}" srcId="{EDE2A1C7-99C9-49F0-859E-A4716613273A}" destId="{C01913D1-E061-49A7-B82D-BE8EC4D2C69A}" srcOrd="0" destOrd="0" parTransId="{7A670F4A-D509-41C2-B9CC-6B235E4063D6}" sibTransId="{050026F7-8B7F-419B-BA9F-83CD8F6CC9DB}"/>
    <dgm:cxn modelId="{349D6552-66D9-4CC5-B8BD-9F82AB40E391}" type="presParOf" srcId="{B5DB840F-0391-4863-8B52-E9118C9DF30C}" destId="{286B924C-0A62-4FEA-9F7D-EEEE5D7ADE31}" srcOrd="0" destOrd="0" presId="urn:microsoft.com/office/officeart/2005/8/layout/hProcess9"/>
    <dgm:cxn modelId="{CB2CA865-7F66-494A-963E-A3C7803431A1}" type="presParOf" srcId="{B5DB840F-0391-4863-8B52-E9118C9DF30C}" destId="{96892CFC-45D9-4894-B7BA-CFF1EFFB4A33}" srcOrd="1" destOrd="0" presId="urn:microsoft.com/office/officeart/2005/8/layout/hProcess9"/>
    <dgm:cxn modelId="{978DDC5C-3E90-4479-96F0-EEF92138995E}" type="presParOf" srcId="{96892CFC-45D9-4894-B7BA-CFF1EFFB4A33}" destId="{37E12EC0-4EE6-4116-8242-96A7ECD7DDAB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977506-F09D-4B57-AF78-AB9E7B65BE2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CE025348-3E1D-4C08-9430-CBDF8D28BF01}">
      <dgm:prSet phldrT="[Tekst]" custT="1"/>
      <dgm:spPr/>
      <dgm:t>
        <a:bodyPr/>
        <a:lstStyle/>
        <a:p>
          <a:r>
            <a:rPr lang="hr-HR" altLang="sr-Latn-RS" sz="1800" b="1" dirty="0"/>
            <a:t>Pripremne radnje </a:t>
          </a:r>
          <a:endParaRPr lang="hr-HR" sz="1800" b="1" dirty="0"/>
        </a:p>
      </dgm:t>
    </dgm:pt>
    <dgm:pt modelId="{BC1B8E97-3A03-4999-B2F3-E1315610627E}" type="parTrans" cxnId="{2CCE45DE-99A1-448B-AAC5-FDC399036F29}">
      <dgm:prSet/>
      <dgm:spPr/>
      <dgm:t>
        <a:bodyPr/>
        <a:lstStyle/>
        <a:p>
          <a:endParaRPr lang="hr-HR"/>
        </a:p>
      </dgm:t>
    </dgm:pt>
    <dgm:pt modelId="{B08D52AC-C410-44AC-9A0B-558406D29F99}" type="sibTrans" cxnId="{2CCE45DE-99A1-448B-AAC5-FDC399036F29}">
      <dgm:prSet/>
      <dgm:spPr/>
      <dgm:t>
        <a:bodyPr/>
        <a:lstStyle/>
        <a:p>
          <a:endParaRPr lang="hr-HR"/>
        </a:p>
      </dgm:t>
    </dgm:pt>
    <dgm:pt modelId="{D2186BC0-F252-4A9B-9B98-E467E70F85BC}">
      <dgm:prSet phldrT="[Tekst]"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Imenovanje stručnog povjerenstva</a:t>
          </a:r>
          <a:endParaRPr lang="hr-HR" sz="1800" dirty="0"/>
        </a:p>
      </dgm:t>
    </dgm:pt>
    <dgm:pt modelId="{088236FA-D061-4EBE-864C-85C264C5FC26}" type="parTrans" cxnId="{C46C2C61-7280-49A5-AA6B-B2AFD7D21F46}">
      <dgm:prSet/>
      <dgm:spPr/>
      <dgm:t>
        <a:bodyPr/>
        <a:lstStyle/>
        <a:p>
          <a:endParaRPr lang="hr-HR"/>
        </a:p>
      </dgm:t>
    </dgm:pt>
    <dgm:pt modelId="{74B56BB9-81D2-4C8A-9953-8C31A33AD19E}" type="sibTrans" cxnId="{C46C2C61-7280-49A5-AA6B-B2AFD7D21F46}">
      <dgm:prSet/>
      <dgm:spPr/>
      <dgm:t>
        <a:bodyPr/>
        <a:lstStyle/>
        <a:p>
          <a:endParaRPr lang="hr-HR"/>
        </a:p>
      </dgm:t>
    </dgm:pt>
    <dgm:pt modelId="{34454852-6798-4357-9DEF-CF92BC35BA25}">
      <dgm:prSet phldrT="[Tekst]" custT="1"/>
      <dgm:spPr/>
      <dgm:t>
        <a:bodyPr/>
        <a:lstStyle/>
        <a:p>
          <a:r>
            <a:rPr lang="hr-HR" altLang="sr-Latn-RS" sz="1800" b="1" dirty="0"/>
            <a:t>Postupak davanja koncesije</a:t>
          </a:r>
          <a:endParaRPr lang="hr-HR" sz="1800" b="1" dirty="0"/>
        </a:p>
      </dgm:t>
    </dgm:pt>
    <dgm:pt modelId="{AD04B22C-5B6B-4837-BD8E-8D91727BB2BC}" type="parTrans" cxnId="{13A41F72-2008-4BC7-8D61-3843DA3C9BF5}">
      <dgm:prSet/>
      <dgm:spPr/>
      <dgm:t>
        <a:bodyPr/>
        <a:lstStyle/>
        <a:p>
          <a:endParaRPr lang="hr-HR"/>
        </a:p>
      </dgm:t>
    </dgm:pt>
    <dgm:pt modelId="{5166D0DD-F860-40E5-AF7D-8D1102BAEA08}" type="sibTrans" cxnId="{13A41F72-2008-4BC7-8D61-3843DA3C9BF5}">
      <dgm:prSet/>
      <dgm:spPr/>
      <dgm:t>
        <a:bodyPr/>
        <a:lstStyle/>
        <a:p>
          <a:endParaRPr lang="hr-HR"/>
        </a:p>
      </dgm:t>
    </dgm:pt>
    <dgm:pt modelId="{32BC5231-3EB5-4D68-B6AC-DCE9C81BA2CE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Izrada studije opravdanosti/analize davanja koncesije</a:t>
          </a:r>
        </a:p>
      </dgm:t>
    </dgm:pt>
    <dgm:pt modelId="{351ADBDF-CE72-40B5-A4C3-037EBDFB4E12}" type="parTrans" cxnId="{44F07915-A2BA-43A2-9D67-489E753938D2}">
      <dgm:prSet/>
      <dgm:spPr/>
      <dgm:t>
        <a:bodyPr/>
        <a:lstStyle/>
        <a:p>
          <a:endParaRPr lang="hr-HR"/>
        </a:p>
      </dgm:t>
    </dgm:pt>
    <dgm:pt modelId="{15DC9683-6AF3-4528-83DE-CC1D7EAA65E8}" type="sibTrans" cxnId="{44F07915-A2BA-43A2-9D67-489E753938D2}">
      <dgm:prSet/>
      <dgm:spPr/>
      <dgm:t>
        <a:bodyPr/>
        <a:lstStyle/>
        <a:p>
          <a:endParaRPr lang="hr-HR"/>
        </a:p>
      </dgm:t>
    </dgm:pt>
    <dgm:pt modelId="{09A5C7C5-1F03-451A-BCF4-F0F4284C9395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Procjena vrijednosti koncesije</a:t>
          </a:r>
        </a:p>
      </dgm:t>
    </dgm:pt>
    <dgm:pt modelId="{94BA2F26-CD30-4749-A4AC-845F99D85853}" type="parTrans" cxnId="{7BC93F89-F028-4952-BC24-3FD2802390C3}">
      <dgm:prSet/>
      <dgm:spPr/>
      <dgm:t>
        <a:bodyPr/>
        <a:lstStyle/>
        <a:p>
          <a:endParaRPr lang="hr-HR"/>
        </a:p>
      </dgm:t>
    </dgm:pt>
    <dgm:pt modelId="{D1EFB9CA-3E98-4E2F-9867-733F065324C1}" type="sibTrans" cxnId="{7BC93F89-F028-4952-BC24-3FD2802390C3}">
      <dgm:prSet/>
      <dgm:spPr/>
      <dgm:t>
        <a:bodyPr/>
        <a:lstStyle/>
        <a:p>
          <a:endParaRPr lang="hr-HR"/>
        </a:p>
      </dgm:t>
    </dgm:pt>
    <dgm:pt modelId="{FA7B3BDF-59BB-4FA8-B9FC-4F97E8E38A0A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Izrada dokumentacije za nadmetanje</a:t>
          </a:r>
          <a:endParaRPr lang="hr-HR" sz="1800" dirty="0"/>
        </a:p>
      </dgm:t>
    </dgm:pt>
    <dgm:pt modelId="{08AACD3A-6055-4DC8-BEE8-CDDDB6204717}" type="parTrans" cxnId="{E63B3895-A208-44B1-AE3F-ECE55326CA29}">
      <dgm:prSet/>
      <dgm:spPr/>
      <dgm:t>
        <a:bodyPr/>
        <a:lstStyle/>
        <a:p>
          <a:endParaRPr lang="hr-HR"/>
        </a:p>
      </dgm:t>
    </dgm:pt>
    <dgm:pt modelId="{CF820202-FCE4-4975-83FF-AD89A2D12F92}" type="sibTrans" cxnId="{E63B3895-A208-44B1-AE3F-ECE55326CA29}">
      <dgm:prSet/>
      <dgm:spPr/>
      <dgm:t>
        <a:bodyPr/>
        <a:lstStyle/>
        <a:p>
          <a:endParaRPr lang="hr-HR"/>
        </a:p>
      </dgm:t>
    </dgm:pt>
    <dgm:pt modelId="{833BDC03-B2FF-4AAC-AE1C-3D79BE1D039C}">
      <dgm:prSet custT="1"/>
      <dgm:spPr/>
      <dgm:t>
        <a:bodyPr/>
        <a:lstStyle/>
        <a:p>
          <a:r>
            <a:rPr lang="hr-HR" sz="1800" dirty="0"/>
            <a:t>Obavijest o namjeri davanja koncesije</a:t>
          </a:r>
        </a:p>
      </dgm:t>
    </dgm:pt>
    <dgm:pt modelId="{424374C7-42E2-45FA-A674-8B21B8F96C63}" type="parTrans" cxnId="{8484D7DC-1433-4DE1-A74D-857CF94A36CF}">
      <dgm:prSet/>
      <dgm:spPr/>
      <dgm:t>
        <a:bodyPr/>
        <a:lstStyle/>
        <a:p>
          <a:endParaRPr lang="hr-HR"/>
        </a:p>
      </dgm:t>
    </dgm:pt>
    <dgm:pt modelId="{430D3E9A-DA9C-424A-9BAA-6C66F7CF821F}" type="sibTrans" cxnId="{8484D7DC-1433-4DE1-A74D-857CF94A36CF}">
      <dgm:prSet/>
      <dgm:spPr/>
      <dgm:t>
        <a:bodyPr/>
        <a:lstStyle/>
        <a:p>
          <a:endParaRPr lang="hr-HR"/>
        </a:p>
      </dgm:t>
    </dgm:pt>
    <dgm:pt modelId="{1067402E-096A-4901-AA41-5C27AAFFD698}">
      <dgm:prSet custT="1"/>
      <dgm:spPr/>
      <dgm:t>
        <a:bodyPr/>
        <a:lstStyle/>
        <a:p>
          <a:r>
            <a:rPr lang="hr-HR" sz="1800" dirty="0"/>
            <a:t>Ponuda/ otvaranje ponuda/ pregled i ocjena</a:t>
          </a:r>
        </a:p>
      </dgm:t>
    </dgm:pt>
    <dgm:pt modelId="{364D622A-22E7-48C7-B75A-9FF1E36D8A75}" type="parTrans" cxnId="{A4D5462E-0CF9-4DCA-963A-300080933A69}">
      <dgm:prSet/>
      <dgm:spPr/>
      <dgm:t>
        <a:bodyPr/>
        <a:lstStyle/>
        <a:p>
          <a:endParaRPr lang="hr-HR"/>
        </a:p>
      </dgm:t>
    </dgm:pt>
    <dgm:pt modelId="{C5618BCC-293B-43F4-8A6F-3899F8648048}" type="sibTrans" cxnId="{A4D5462E-0CF9-4DCA-963A-300080933A69}">
      <dgm:prSet/>
      <dgm:spPr/>
      <dgm:t>
        <a:bodyPr/>
        <a:lstStyle/>
        <a:p>
          <a:endParaRPr lang="hr-HR"/>
        </a:p>
      </dgm:t>
    </dgm:pt>
    <dgm:pt modelId="{926C0D0A-88C0-40CB-94A5-899EA962BCBC}">
      <dgm:prSet custT="1"/>
      <dgm:spPr/>
      <dgm:t>
        <a:bodyPr/>
        <a:lstStyle/>
        <a:p>
          <a:r>
            <a:rPr lang="hr-HR" sz="1800" dirty="0"/>
            <a:t>Odluka o davanju koncesije odnosno odluka o poništenju postupka </a:t>
          </a:r>
        </a:p>
      </dgm:t>
    </dgm:pt>
    <dgm:pt modelId="{C6E8DA4D-DAF3-4B42-B6D2-4F6FE9065116}" type="parTrans" cxnId="{F92C6C8B-87B2-4487-888C-80B615B243BB}">
      <dgm:prSet/>
      <dgm:spPr/>
      <dgm:t>
        <a:bodyPr/>
        <a:lstStyle/>
        <a:p>
          <a:endParaRPr lang="hr-HR"/>
        </a:p>
      </dgm:t>
    </dgm:pt>
    <dgm:pt modelId="{C36E51DB-4999-44CB-93E8-BAEDE9BA6BEF}" type="sibTrans" cxnId="{F92C6C8B-87B2-4487-888C-80B615B243BB}">
      <dgm:prSet/>
      <dgm:spPr/>
      <dgm:t>
        <a:bodyPr/>
        <a:lstStyle/>
        <a:p>
          <a:endParaRPr lang="hr-HR"/>
        </a:p>
      </dgm:t>
    </dgm:pt>
    <dgm:pt modelId="{000D6040-A67B-412C-8B57-A744F06928FD}" type="pres">
      <dgm:prSet presAssocID="{08977506-F09D-4B57-AF78-AB9E7B65BE27}" presName="linearFlow" presStyleCnt="0">
        <dgm:presLayoutVars>
          <dgm:dir/>
          <dgm:animLvl val="lvl"/>
          <dgm:resizeHandles val="exact"/>
        </dgm:presLayoutVars>
      </dgm:prSet>
      <dgm:spPr/>
    </dgm:pt>
    <dgm:pt modelId="{59E4B6B7-85AB-4B2D-8558-08C49E601658}" type="pres">
      <dgm:prSet presAssocID="{CE025348-3E1D-4C08-9430-CBDF8D28BF01}" presName="composite" presStyleCnt="0"/>
      <dgm:spPr/>
    </dgm:pt>
    <dgm:pt modelId="{C82FB2B8-0A0E-4378-8335-E549F2087263}" type="pres">
      <dgm:prSet presAssocID="{CE025348-3E1D-4C08-9430-CBDF8D28BF01}" presName="parentText" presStyleLbl="alignNode1" presStyleIdx="0" presStyleCnt="2">
        <dgm:presLayoutVars>
          <dgm:chMax val="1"/>
          <dgm:bulletEnabled val="1"/>
        </dgm:presLayoutVars>
      </dgm:prSet>
      <dgm:spPr/>
    </dgm:pt>
    <dgm:pt modelId="{1144EF40-B0BB-4405-A825-229750017B08}" type="pres">
      <dgm:prSet presAssocID="{CE025348-3E1D-4C08-9430-CBDF8D28BF01}" presName="descendantText" presStyleLbl="alignAcc1" presStyleIdx="0" presStyleCnt="2" custScaleY="127706">
        <dgm:presLayoutVars>
          <dgm:bulletEnabled val="1"/>
        </dgm:presLayoutVars>
      </dgm:prSet>
      <dgm:spPr/>
    </dgm:pt>
    <dgm:pt modelId="{7A422689-6728-4641-B0F3-2808D67E8C30}" type="pres">
      <dgm:prSet presAssocID="{B08D52AC-C410-44AC-9A0B-558406D29F99}" presName="sp" presStyleCnt="0"/>
      <dgm:spPr/>
    </dgm:pt>
    <dgm:pt modelId="{D1139E32-C0BB-40C0-A7D7-3F8CB10C9D5E}" type="pres">
      <dgm:prSet presAssocID="{34454852-6798-4357-9DEF-CF92BC35BA25}" presName="composite" presStyleCnt="0"/>
      <dgm:spPr/>
    </dgm:pt>
    <dgm:pt modelId="{C1C21C73-9B7E-4008-9A90-72078BFB0EB3}" type="pres">
      <dgm:prSet presAssocID="{34454852-6798-4357-9DEF-CF92BC35BA25}" presName="parentText" presStyleLbl="alignNode1" presStyleIdx="1" presStyleCnt="2">
        <dgm:presLayoutVars>
          <dgm:chMax val="1"/>
          <dgm:bulletEnabled val="1"/>
        </dgm:presLayoutVars>
      </dgm:prSet>
      <dgm:spPr/>
    </dgm:pt>
    <dgm:pt modelId="{8F10D9C7-4CEF-404C-8F88-B34A986CCEFC}" type="pres">
      <dgm:prSet presAssocID="{34454852-6798-4357-9DEF-CF92BC35BA25}" presName="descendantText" presStyleLbl="alignAcc1" presStyleIdx="1" presStyleCnt="2">
        <dgm:presLayoutVars>
          <dgm:bulletEnabled val="1"/>
        </dgm:presLayoutVars>
      </dgm:prSet>
      <dgm:spPr/>
    </dgm:pt>
  </dgm:ptLst>
  <dgm:cxnLst>
    <dgm:cxn modelId="{4FF94A12-6421-4EEE-A5A4-B33474EE01A5}" type="presOf" srcId="{926C0D0A-88C0-40CB-94A5-899EA962BCBC}" destId="{8F10D9C7-4CEF-404C-8F88-B34A986CCEFC}" srcOrd="0" destOrd="2" presId="urn:microsoft.com/office/officeart/2005/8/layout/chevron2"/>
    <dgm:cxn modelId="{23EC5914-6F51-45B7-AD75-AE2A8DE92AA5}" type="presOf" srcId="{34454852-6798-4357-9DEF-CF92BC35BA25}" destId="{C1C21C73-9B7E-4008-9A90-72078BFB0EB3}" srcOrd="0" destOrd="0" presId="urn:microsoft.com/office/officeart/2005/8/layout/chevron2"/>
    <dgm:cxn modelId="{44F07915-A2BA-43A2-9D67-489E753938D2}" srcId="{CE025348-3E1D-4C08-9430-CBDF8D28BF01}" destId="{32BC5231-3EB5-4D68-B6AC-DCE9C81BA2CE}" srcOrd="1" destOrd="0" parTransId="{351ADBDF-CE72-40B5-A4C3-037EBDFB4E12}" sibTransId="{15DC9683-6AF3-4528-83DE-CC1D7EAA65E8}"/>
    <dgm:cxn modelId="{6742D123-EF8D-4AEA-B1DA-CD56BAFB1C24}" type="presOf" srcId="{833BDC03-B2FF-4AAC-AE1C-3D79BE1D039C}" destId="{8F10D9C7-4CEF-404C-8F88-B34A986CCEFC}" srcOrd="0" destOrd="0" presId="urn:microsoft.com/office/officeart/2005/8/layout/chevron2"/>
    <dgm:cxn modelId="{FBF22425-857C-4906-9B68-1D1558D7E694}" type="presOf" srcId="{08977506-F09D-4B57-AF78-AB9E7B65BE27}" destId="{000D6040-A67B-412C-8B57-A744F06928FD}" srcOrd="0" destOrd="0" presId="urn:microsoft.com/office/officeart/2005/8/layout/chevron2"/>
    <dgm:cxn modelId="{A4D5462E-0CF9-4DCA-963A-300080933A69}" srcId="{34454852-6798-4357-9DEF-CF92BC35BA25}" destId="{1067402E-096A-4901-AA41-5C27AAFFD698}" srcOrd="1" destOrd="0" parTransId="{364D622A-22E7-48C7-B75A-9FF1E36D8A75}" sibTransId="{C5618BCC-293B-43F4-8A6F-3899F8648048}"/>
    <dgm:cxn modelId="{C46C2C61-7280-49A5-AA6B-B2AFD7D21F46}" srcId="{CE025348-3E1D-4C08-9430-CBDF8D28BF01}" destId="{D2186BC0-F252-4A9B-9B98-E467E70F85BC}" srcOrd="0" destOrd="0" parTransId="{088236FA-D061-4EBE-864C-85C264C5FC26}" sibTransId="{74B56BB9-81D2-4C8A-9953-8C31A33AD19E}"/>
    <dgm:cxn modelId="{9DB5E548-77E0-48DB-B058-90B1718CF023}" type="presOf" srcId="{32BC5231-3EB5-4D68-B6AC-DCE9C81BA2CE}" destId="{1144EF40-B0BB-4405-A825-229750017B08}" srcOrd="0" destOrd="1" presId="urn:microsoft.com/office/officeart/2005/8/layout/chevron2"/>
    <dgm:cxn modelId="{13A41F72-2008-4BC7-8D61-3843DA3C9BF5}" srcId="{08977506-F09D-4B57-AF78-AB9E7B65BE27}" destId="{34454852-6798-4357-9DEF-CF92BC35BA25}" srcOrd="1" destOrd="0" parTransId="{AD04B22C-5B6B-4837-BD8E-8D91727BB2BC}" sibTransId="{5166D0DD-F860-40E5-AF7D-8D1102BAEA08}"/>
    <dgm:cxn modelId="{45BADF57-0B73-4B49-9B4A-A50E150C6C3A}" type="presOf" srcId="{09A5C7C5-1F03-451A-BCF4-F0F4284C9395}" destId="{1144EF40-B0BB-4405-A825-229750017B08}" srcOrd="0" destOrd="2" presId="urn:microsoft.com/office/officeart/2005/8/layout/chevron2"/>
    <dgm:cxn modelId="{7BC93F89-F028-4952-BC24-3FD2802390C3}" srcId="{CE025348-3E1D-4C08-9430-CBDF8D28BF01}" destId="{09A5C7C5-1F03-451A-BCF4-F0F4284C9395}" srcOrd="2" destOrd="0" parTransId="{94BA2F26-CD30-4749-A4AC-845F99D85853}" sibTransId="{D1EFB9CA-3E98-4E2F-9867-733F065324C1}"/>
    <dgm:cxn modelId="{F92C6C8B-87B2-4487-888C-80B615B243BB}" srcId="{34454852-6798-4357-9DEF-CF92BC35BA25}" destId="{926C0D0A-88C0-40CB-94A5-899EA962BCBC}" srcOrd="2" destOrd="0" parTransId="{C6E8DA4D-DAF3-4B42-B6D2-4F6FE9065116}" sibTransId="{C36E51DB-4999-44CB-93E8-BAEDE9BA6BEF}"/>
    <dgm:cxn modelId="{E63B3895-A208-44B1-AE3F-ECE55326CA29}" srcId="{CE025348-3E1D-4C08-9430-CBDF8D28BF01}" destId="{FA7B3BDF-59BB-4FA8-B9FC-4F97E8E38A0A}" srcOrd="3" destOrd="0" parTransId="{08AACD3A-6055-4DC8-BEE8-CDDDB6204717}" sibTransId="{CF820202-FCE4-4975-83FF-AD89A2D12F92}"/>
    <dgm:cxn modelId="{0B73709C-BEE9-4CD7-88D4-95C9CB130EAD}" type="presOf" srcId="{D2186BC0-F252-4A9B-9B98-E467E70F85BC}" destId="{1144EF40-B0BB-4405-A825-229750017B08}" srcOrd="0" destOrd="0" presId="urn:microsoft.com/office/officeart/2005/8/layout/chevron2"/>
    <dgm:cxn modelId="{9DBA62A2-BB27-4594-9FC1-A83595C4763E}" type="presOf" srcId="{FA7B3BDF-59BB-4FA8-B9FC-4F97E8E38A0A}" destId="{1144EF40-B0BB-4405-A825-229750017B08}" srcOrd="0" destOrd="3" presId="urn:microsoft.com/office/officeart/2005/8/layout/chevron2"/>
    <dgm:cxn modelId="{448D42CA-489B-42C7-9200-A94F9C93E67A}" type="presOf" srcId="{CE025348-3E1D-4C08-9430-CBDF8D28BF01}" destId="{C82FB2B8-0A0E-4378-8335-E549F2087263}" srcOrd="0" destOrd="0" presId="urn:microsoft.com/office/officeart/2005/8/layout/chevron2"/>
    <dgm:cxn modelId="{C4A871CA-CF0B-4EB8-8361-A0D3DD0D740A}" type="presOf" srcId="{1067402E-096A-4901-AA41-5C27AAFFD698}" destId="{8F10D9C7-4CEF-404C-8F88-B34A986CCEFC}" srcOrd="0" destOrd="1" presId="urn:microsoft.com/office/officeart/2005/8/layout/chevron2"/>
    <dgm:cxn modelId="{8484D7DC-1433-4DE1-A74D-857CF94A36CF}" srcId="{34454852-6798-4357-9DEF-CF92BC35BA25}" destId="{833BDC03-B2FF-4AAC-AE1C-3D79BE1D039C}" srcOrd="0" destOrd="0" parTransId="{424374C7-42E2-45FA-A674-8B21B8F96C63}" sibTransId="{430D3E9A-DA9C-424A-9BAA-6C66F7CF821F}"/>
    <dgm:cxn modelId="{2CCE45DE-99A1-448B-AAC5-FDC399036F29}" srcId="{08977506-F09D-4B57-AF78-AB9E7B65BE27}" destId="{CE025348-3E1D-4C08-9430-CBDF8D28BF01}" srcOrd="0" destOrd="0" parTransId="{BC1B8E97-3A03-4999-B2F3-E1315610627E}" sibTransId="{B08D52AC-C410-44AC-9A0B-558406D29F99}"/>
    <dgm:cxn modelId="{4496D74D-A319-4D35-8CCE-CB4F9473D1AD}" type="presParOf" srcId="{000D6040-A67B-412C-8B57-A744F06928FD}" destId="{59E4B6B7-85AB-4B2D-8558-08C49E601658}" srcOrd="0" destOrd="0" presId="urn:microsoft.com/office/officeart/2005/8/layout/chevron2"/>
    <dgm:cxn modelId="{356759F2-0681-4CCF-98CF-E73DDF89DC6E}" type="presParOf" srcId="{59E4B6B7-85AB-4B2D-8558-08C49E601658}" destId="{C82FB2B8-0A0E-4378-8335-E549F2087263}" srcOrd="0" destOrd="0" presId="urn:microsoft.com/office/officeart/2005/8/layout/chevron2"/>
    <dgm:cxn modelId="{D7F65601-C246-4B47-B7CD-0E88BB1E908A}" type="presParOf" srcId="{59E4B6B7-85AB-4B2D-8558-08C49E601658}" destId="{1144EF40-B0BB-4405-A825-229750017B08}" srcOrd="1" destOrd="0" presId="urn:microsoft.com/office/officeart/2005/8/layout/chevron2"/>
    <dgm:cxn modelId="{A2226E33-BCF9-48B1-9A5B-A8AA5D2BB192}" type="presParOf" srcId="{000D6040-A67B-412C-8B57-A744F06928FD}" destId="{7A422689-6728-4641-B0F3-2808D67E8C30}" srcOrd="1" destOrd="0" presId="urn:microsoft.com/office/officeart/2005/8/layout/chevron2"/>
    <dgm:cxn modelId="{4D70DF47-B6AA-4664-99CC-FD6C82BAEF62}" type="presParOf" srcId="{000D6040-A67B-412C-8B57-A744F06928FD}" destId="{D1139E32-C0BB-40C0-A7D7-3F8CB10C9D5E}" srcOrd="2" destOrd="0" presId="urn:microsoft.com/office/officeart/2005/8/layout/chevron2"/>
    <dgm:cxn modelId="{428BB386-74A5-41EE-990C-A08F8016F660}" type="presParOf" srcId="{D1139E32-C0BB-40C0-A7D7-3F8CB10C9D5E}" destId="{C1C21C73-9B7E-4008-9A90-72078BFB0EB3}" srcOrd="0" destOrd="0" presId="urn:microsoft.com/office/officeart/2005/8/layout/chevron2"/>
    <dgm:cxn modelId="{71B72DE5-5255-467B-982C-EC5F0DE8AF72}" type="presParOf" srcId="{D1139E32-C0BB-40C0-A7D7-3F8CB10C9D5E}" destId="{8F10D9C7-4CEF-404C-8F88-B34A986CCE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E2A1C7-99C9-49F0-859E-A4716613273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C01913D1-E061-49A7-B82D-BE8EC4D2C69A}">
      <dgm:prSet custT="1"/>
      <dgm:spPr/>
      <dgm:t>
        <a:bodyPr/>
        <a:lstStyle/>
        <a:p>
          <a:pPr rtl="0"/>
          <a:r>
            <a:rPr lang="hr-HR" sz="2000" b="1" dirty="0"/>
            <a:t>Upravni postupak</a:t>
          </a:r>
        </a:p>
      </dgm:t>
    </dgm:pt>
    <dgm:pt modelId="{7A670F4A-D509-41C2-B9CC-6B235E4063D6}" type="parTrans" cxnId="{4FFB4AF4-CE35-4C97-B8F2-BEA7655A200B}">
      <dgm:prSet/>
      <dgm:spPr/>
      <dgm:t>
        <a:bodyPr/>
        <a:lstStyle/>
        <a:p>
          <a:endParaRPr lang="hr-HR"/>
        </a:p>
      </dgm:t>
    </dgm:pt>
    <dgm:pt modelId="{050026F7-8B7F-419B-BA9F-83CD8F6CC9DB}" type="sibTrans" cxnId="{4FFB4AF4-CE35-4C97-B8F2-BEA7655A200B}">
      <dgm:prSet/>
      <dgm:spPr/>
      <dgm:t>
        <a:bodyPr/>
        <a:lstStyle/>
        <a:p>
          <a:endParaRPr lang="hr-HR"/>
        </a:p>
      </dgm:t>
    </dgm:pt>
    <dgm:pt modelId="{B5DB840F-0391-4863-8B52-E9118C9DF30C}" type="pres">
      <dgm:prSet presAssocID="{EDE2A1C7-99C9-49F0-859E-A4716613273A}" presName="CompostProcess" presStyleCnt="0">
        <dgm:presLayoutVars>
          <dgm:dir/>
          <dgm:resizeHandles val="exact"/>
        </dgm:presLayoutVars>
      </dgm:prSet>
      <dgm:spPr/>
    </dgm:pt>
    <dgm:pt modelId="{286B924C-0A62-4FEA-9F7D-EEEE5D7ADE31}" type="pres">
      <dgm:prSet presAssocID="{EDE2A1C7-99C9-49F0-859E-A4716613273A}" presName="arrow" presStyleLbl="bgShp" presStyleIdx="0" presStyleCnt="1" custLinFactNeighborX="6471"/>
      <dgm:spPr/>
    </dgm:pt>
    <dgm:pt modelId="{96892CFC-45D9-4894-B7BA-CFF1EFFB4A33}" type="pres">
      <dgm:prSet presAssocID="{EDE2A1C7-99C9-49F0-859E-A4716613273A}" presName="linearProcess" presStyleCnt="0"/>
      <dgm:spPr/>
    </dgm:pt>
    <dgm:pt modelId="{37E12EC0-4EE6-4116-8242-96A7ECD7DDAB}" type="pres">
      <dgm:prSet presAssocID="{C01913D1-E061-49A7-B82D-BE8EC4D2C69A}" presName="textNode" presStyleLbl="node1" presStyleIdx="0" presStyleCnt="1" custScaleX="112418" custScaleY="128425" custLinFactNeighborX="4698">
        <dgm:presLayoutVars>
          <dgm:bulletEnabled val="1"/>
        </dgm:presLayoutVars>
      </dgm:prSet>
      <dgm:spPr/>
    </dgm:pt>
  </dgm:ptLst>
  <dgm:cxnLst>
    <dgm:cxn modelId="{F1E0450E-1469-49AC-990F-D61F81A5E37A}" type="presOf" srcId="{EDE2A1C7-99C9-49F0-859E-A4716613273A}" destId="{B5DB840F-0391-4863-8B52-E9118C9DF30C}" srcOrd="0" destOrd="0" presId="urn:microsoft.com/office/officeart/2005/8/layout/hProcess9"/>
    <dgm:cxn modelId="{1BD2A172-C61A-4685-86D2-7B29B1AC90F9}" type="presOf" srcId="{C01913D1-E061-49A7-B82D-BE8EC4D2C69A}" destId="{37E12EC0-4EE6-4116-8242-96A7ECD7DDAB}" srcOrd="0" destOrd="0" presId="urn:microsoft.com/office/officeart/2005/8/layout/hProcess9"/>
    <dgm:cxn modelId="{4FFB4AF4-CE35-4C97-B8F2-BEA7655A200B}" srcId="{EDE2A1C7-99C9-49F0-859E-A4716613273A}" destId="{C01913D1-E061-49A7-B82D-BE8EC4D2C69A}" srcOrd="0" destOrd="0" parTransId="{7A670F4A-D509-41C2-B9CC-6B235E4063D6}" sibTransId="{050026F7-8B7F-419B-BA9F-83CD8F6CC9DB}"/>
    <dgm:cxn modelId="{413A5E7E-E62F-47F9-BEB3-B1CF99DB2A31}" type="presParOf" srcId="{B5DB840F-0391-4863-8B52-E9118C9DF30C}" destId="{286B924C-0A62-4FEA-9F7D-EEEE5D7ADE31}" srcOrd="0" destOrd="0" presId="urn:microsoft.com/office/officeart/2005/8/layout/hProcess9"/>
    <dgm:cxn modelId="{0BD3CECA-0C11-4B50-9E26-144DE7753818}" type="presParOf" srcId="{B5DB840F-0391-4863-8B52-E9118C9DF30C}" destId="{96892CFC-45D9-4894-B7BA-CFF1EFFB4A33}" srcOrd="1" destOrd="0" presId="urn:microsoft.com/office/officeart/2005/8/layout/hProcess9"/>
    <dgm:cxn modelId="{8D569F27-0CD0-4B84-A40E-050D4941DC3B}" type="presParOf" srcId="{96892CFC-45D9-4894-B7BA-CFF1EFFB4A33}" destId="{37E12EC0-4EE6-4116-8242-96A7ECD7DDAB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8977506-F09D-4B57-AF78-AB9E7B65BE2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r-HR"/>
        </a:p>
      </dgm:t>
    </dgm:pt>
    <dgm:pt modelId="{CE025348-3E1D-4C08-9430-CBDF8D28BF01}">
      <dgm:prSet phldrT="[Tekst]" custT="1"/>
      <dgm:spPr/>
      <dgm:t>
        <a:bodyPr/>
        <a:lstStyle/>
        <a:p>
          <a:r>
            <a:rPr lang="hr-HR" altLang="sr-Latn-RS" sz="1800" b="1" dirty="0"/>
            <a:t>Pripremne radnje </a:t>
          </a:r>
          <a:endParaRPr lang="hr-HR" sz="1800" b="1" dirty="0"/>
        </a:p>
      </dgm:t>
    </dgm:pt>
    <dgm:pt modelId="{BC1B8E97-3A03-4999-B2F3-E1315610627E}" type="parTrans" cxnId="{2CCE45DE-99A1-448B-AAC5-FDC399036F29}">
      <dgm:prSet/>
      <dgm:spPr/>
      <dgm:t>
        <a:bodyPr/>
        <a:lstStyle/>
        <a:p>
          <a:endParaRPr lang="hr-HR"/>
        </a:p>
      </dgm:t>
    </dgm:pt>
    <dgm:pt modelId="{B08D52AC-C410-44AC-9A0B-558406D29F99}" type="sibTrans" cxnId="{2CCE45DE-99A1-448B-AAC5-FDC399036F29}">
      <dgm:prSet/>
      <dgm:spPr/>
      <dgm:t>
        <a:bodyPr/>
        <a:lstStyle/>
        <a:p>
          <a:endParaRPr lang="hr-HR"/>
        </a:p>
      </dgm:t>
    </dgm:pt>
    <dgm:pt modelId="{D2186BC0-F252-4A9B-9B98-E467E70F85BC}">
      <dgm:prSet phldrT="[Tekst]"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Imenovanje stručnog povjerenstva</a:t>
          </a:r>
          <a:endParaRPr lang="hr-HR" sz="1800" dirty="0"/>
        </a:p>
      </dgm:t>
    </dgm:pt>
    <dgm:pt modelId="{088236FA-D061-4EBE-864C-85C264C5FC26}" type="parTrans" cxnId="{C46C2C61-7280-49A5-AA6B-B2AFD7D21F46}">
      <dgm:prSet/>
      <dgm:spPr/>
      <dgm:t>
        <a:bodyPr/>
        <a:lstStyle/>
        <a:p>
          <a:endParaRPr lang="hr-HR"/>
        </a:p>
      </dgm:t>
    </dgm:pt>
    <dgm:pt modelId="{74B56BB9-81D2-4C8A-9953-8C31A33AD19E}" type="sibTrans" cxnId="{C46C2C61-7280-49A5-AA6B-B2AFD7D21F46}">
      <dgm:prSet/>
      <dgm:spPr/>
      <dgm:t>
        <a:bodyPr/>
        <a:lstStyle/>
        <a:p>
          <a:endParaRPr lang="hr-HR"/>
        </a:p>
      </dgm:t>
    </dgm:pt>
    <dgm:pt modelId="{34454852-6798-4357-9DEF-CF92BC35BA25}">
      <dgm:prSet phldrT="[Tekst]" custT="1"/>
      <dgm:spPr/>
      <dgm:t>
        <a:bodyPr/>
        <a:lstStyle/>
        <a:p>
          <a:r>
            <a:rPr lang="hr-HR" altLang="sr-Latn-RS" sz="1800" b="1" dirty="0"/>
            <a:t>Postupak davanja koncesije</a:t>
          </a:r>
          <a:endParaRPr lang="hr-HR" sz="1800" b="1" dirty="0"/>
        </a:p>
      </dgm:t>
    </dgm:pt>
    <dgm:pt modelId="{AD04B22C-5B6B-4837-BD8E-8D91727BB2BC}" type="parTrans" cxnId="{13A41F72-2008-4BC7-8D61-3843DA3C9BF5}">
      <dgm:prSet/>
      <dgm:spPr/>
      <dgm:t>
        <a:bodyPr/>
        <a:lstStyle/>
        <a:p>
          <a:endParaRPr lang="hr-HR"/>
        </a:p>
      </dgm:t>
    </dgm:pt>
    <dgm:pt modelId="{5166D0DD-F860-40E5-AF7D-8D1102BAEA08}" type="sibTrans" cxnId="{13A41F72-2008-4BC7-8D61-3843DA3C9BF5}">
      <dgm:prSet/>
      <dgm:spPr/>
      <dgm:t>
        <a:bodyPr/>
        <a:lstStyle/>
        <a:p>
          <a:endParaRPr lang="hr-HR"/>
        </a:p>
      </dgm:t>
    </dgm:pt>
    <dgm:pt modelId="{32BC5231-3EB5-4D68-B6AC-DCE9C81BA2CE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Izrada studije opravdanosti/analize davanja koncesije</a:t>
          </a:r>
        </a:p>
      </dgm:t>
    </dgm:pt>
    <dgm:pt modelId="{351ADBDF-CE72-40B5-A4C3-037EBDFB4E12}" type="parTrans" cxnId="{44F07915-A2BA-43A2-9D67-489E753938D2}">
      <dgm:prSet/>
      <dgm:spPr/>
      <dgm:t>
        <a:bodyPr/>
        <a:lstStyle/>
        <a:p>
          <a:endParaRPr lang="hr-HR"/>
        </a:p>
      </dgm:t>
    </dgm:pt>
    <dgm:pt modelId="{15DC9683-6AF3-4528-83DE-CC1D7EAA65E8}" type="sibTrans" cxnId="{44F07915-A2BA-43A2-9D67-489E753938D2}">
      <dgm:prSet/>
      <dgm:spPr/>
      <dgm:t>
        <a:bodyPr/>
        <a:lstStyle/>
        <a:p>
          <a:endParaRPr lang="hr-HR"/>
        </a:p>
      </dgm:t>
    </dgm:pt>
    <dgm:pt modelId="{09A5C7C5-1F03-451A-BCF4-F0F4284C9395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Procjena vrijednosti koncesije</a:t>
          </a:r>
        </a:p>
      </dgm:t>
    </dgm:pt>
    <dgm:pt modelId="{94BA2F26-CD30-4749-A4AC-845F99D85853}" type="parTrans" cxnId="{7BC93F89-F028-4952-BC24-3FD2802390C3}">
      <dgm:prSet/>
      <dgm:spPr/>
      <dgm:t>
        <a:bodyPr/>
        <a:lstStyle/>
        <a:p>
          <a:endParaRPr lang="hr-HR"/>
        </a:p>
      </dgm:t>
    </dgm:pt>
    <dgm:pt modelId="{D1EFB9CA-3E98-4E2F-9867-733F065324C1}" type="sibTrans" cxnId="{7BC93F89-F028-4952-BC24-3FD2802390C3}">
      <dgm:prSet/>
      <dgm:spPr/>
      <dgm:t>
        <a:bodyPr/>
        <a:lstStyle/>
        <a:p>
          <a:endParaRPr lang="hr-HR"/>
        </a:p>
      </dgm:t>
    </dgm:pt>
    <dgm:pt modelId="{FA7B3BDF-59BB-4FA8-B9FC-4F97E8E38A0A}">
      <dgm:prSet custT="1"/>
      <dgm:spPr/>
      <dgm:t>
        <a:bodyPr/>
        <a:lstStyle/>
        <a:p>
          <a:r>
            <a:rPr lang="hr-HR" sz="1800" dirty="0">
              <a:solidFill>
                <a:schemeClr val="tx1"/>
              </a:solidFill>
            </a:rPr>
            <a:t>Izrada dokumentacije za nadmetanje</a:t>
          </a:r>
          <a:endParaRPr lang="hr-HR" sz="1800" dirty="0"/>
        </a:p>
      </dgm:t>
    </dgm:pt>
    <dgm:pt modelId="{08AACD3A-6055-4DC8-BEE8-CDDDB6204717}" type="parTrans" cxnId="{E63B3895-A208-44B1-AE3F-ECE55326CA29}">
      <dgm:prSet/>
      <dgm:spPr/>
      <dgm:t>
        <a:bodyPr/>
        <a:lstStyle/>
        <a:p>
          <a:endParaRPr lang="hr-HR"/>
        </a:p>
      </dgm:t>
    </dgm:pt>
    <dgm:pt modelId="{CF820202-FCE4-4975-83FF-AD89A2D12F92}" type="sibTrans" cxnId="{E63B3895-A208-44B1-AE3F-ECE55326CA29}">
      <dgm:prSet/>
      <dgm:spPr/>
      <dgm:t>
        <a:bodyPr/>
        <a:lstStyle/>
        <a:p>
          <a:endParaRPr lang="hr-HR"/>
        </a:p>
      </dgm:t>
    </dgm:pt>
    <dgm:pt modelId="{833BDC03-B2FF-4AAC-AE1C-3D79BE1D039C}">
      <dgm:prSet custT="1"/>
      <dgm:spPr/>
      <dgm:t>
        <a:bodyPr/>
        <a:lstStyle/>
        <a:p>
          <a:r>
            <a:rPr lang="hr-HR" sz="1800" dirty="0"/>
            <a:t>Obavijest o namjeri davanja koncesije</a:t>
          </a:r>
        </a:p>
      </dgm:t>
    </dgm:pt>
    <dgm:pt modelId="{424374C7-42E2-45FA-A674-8B21B8F96C63}" type="parTrans" cxnId="{8484D7DC-1433-4DE1-A74D-857CF94A36CF}">
      <dgm:prSet/>
      <dgm:spPr/>
      <dgm:t>
        <a:bodyPr/>
        <a:lstStyle/>
        <a:p>
          <a:endParaRPr lang="hr-HR"/>
        </a:p>
      </dgm:t>
    </dgm:pt>
    <dgm:pt modelId="{430D3E9A-DA9C-424A-9BAA-6C66F7CF821F}" type="sibTrans" cxnId="{8484D7DC-1433-4DE1-A74D-857CF94A36CF}">
      <dgm:prSet/>
      <dgm:spPr/>
      <dgm:t>
        <a:bodyPr/>
        <a:lstStyle/>
        <a:p>
          <a:endParaRPr lang="hr-HR"/>
        </a:p>
      </dgm:t>
    </dgm:pt>
    <dgm:pt modelId="{1067402E-096A-4901-AA41-5C27AAFFD698}">
      <dgm:prSet custT="1"/>
      <dgm:spPr/>
      <dgm:t>
        <a:bodyPr/>
        <a:lstStyle/>
        <a:p>
          <a:r>
            <a:rPr lang="hr-HR" sz="1800" dirty="0"/>
            <a:t>Ponuda/ otvaranje ponuda/ pregled i ocjena</a:t>
          </a:r>
        </a:p>
      </dgm:t>
    </dgm:pt>
    <dgm:pt modelId="{364D622A-22E7-48C7-B75A-9FF1E36D8A75}" type="parTrans" cxnId="{A4D5462E-0CF9-4DCA-963A-300080933A69}">
      <dgm:prSet/>
      <dgm:spPr/>
      <dgm:t>
        <a:bodyPr/>
        <a:lstStyle/>
        <a:p>
          <a:endParaRPr lang="hr-HR"/>
        </a:p>
      </dgm:t>
    </dgm:pt>
    <dgm:pt modelId="{C5618BCC-293B-43F4-8A6F-3899F8648048}" type="sibTrans" cxnId="{A4D5462E-0CF9-4DCA-963A-300080933A69}">
      <dgm:prSet/>
      <dgm:spPr/>
      <dgm:t>
        <a:bodyPr/>
        <a:lstStyle/>
        <a:p>
          <a:endParaRPr lang="hr-HR"/>
        </a:p>
      </dgm:t>
    </dgm:pt>
    <dgm:pt modelId="{926C0D0A-88C0-40CB-94A5-899EA962BCBC}">
      <dgm:prSet custT="1"/>
      <dgm:spPr/>
      <dgm:t>
        <a:bodyPr/>
        <a:lstStyle/>
        <a:p>
          <a:r>
            <a:rPr lang="hr-HR" sz="1800" dirty="0"/>
            <a:t>Odluka o davanju koncesije odnosno odluka o poništenju postupka </a:t>
          </a:r>
        </a:p>
      </dgm:t>
    </dgm:pt>
    <dgm:pt modelId="{C6E8DA4D-DAF3-4B42-B6D2-4F6FE9065116}" type="parTrans" cxnId="{F92C6C8B-87B2-4487-888C-80B615B243BB}">
      <dgm:prSet/>
      <dgm:spPr/>
      <dgm:t>
        <a:bodyPr/>
        <a:lstStyle/>
        <a:p>
          <a:endParaRPr lang="hr-HR"/>
        </a:p>
      </dgm:t>
    </dgm:pt>
    <dgm:pt modelId="{C36E51DB-4999-44CB-93E8-BAEDE9BA6BEF}" type="sibTrans" cxnId="{F92C6C8B-87B2-4487-888C-80B615B243BB}">
      <dgm:prSet/>
      <dgm:spPr/>
      <dgm:t>
        <a:bodyPr/>
        <a:lstStyle/>
        <a:p>
          <a:endParaRPr lang="hr-HR"/>
        </a:p>
      </dgm:t>
    </dgm:pt>
    <dgm:pt modelId="{6CF8EBA6-C5C4-4A0C-BDBD-84E0C194E3C2}">
      <dgm:prSet phldrT="[Tekst]"/>
      <dgm:spPr/>
      <dgm:t>
        <a:bodyPr/>
        <a:lstStyle/>
        <a:p>
          <a:pPr marL="171450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hr-HR" sz="1300" dirty="0"/>
        </a:p>
      </dgm:t>
    </dgm:pt>
    <dgm:pt modelId="{550E0146-237C-446E-BC48-AFAA41AB195D}" type="parTrans" cxnId="{4A3315A8-581D-4FD6-9814-1E0E5C6B28B3}">
      <dgm:prSet/>
      <dgm:spPr/>
      <dgm:t>
        <a:bodyPr/>
        <a:lstStyle/>
        <a:p>
          <a:endParaRPr lang="hr-HR"/>
        </a:p>
      </dgm:t>
    </dgm:pt>
    <dgm:pt modelId="{3B67C854-B595-49C8-A2BD-77C00C45D22E}" type="sibTrans" cxnId="{4A3315A8-581D-4FD6-9814-1E0E5C6B28B3}">
      <dgm:prSet/>
      <dgm:spPr/>
      <dgm:t>
        <a:bodyPr/>
        <a:lstStyle/>
        <a:p>
          <a:endParaRPr lang="hr-HR"/>
        </a:p>
      </dgm:t>
    </dgm:pt>
    <dgm:pt modelId="{BD148C84-8674-4C3B-850C-471C38D7AD21}">
      <dgm:prSet phldrT="[Teks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dirty="0">
              <a:latin typeface="+mn-lt"/>
            </a:rPr>
            <a:t> Upravni ugovor u smislu Zakona o općem upravnom   postupku</a:t>
          </a:r>
          <a:endParaRPr lang="hr-HR" sz="1800" dirty="0"/>
        </a:p>
      </dgm:t>
    </dgm:pt>
    <dgm:pt modelId="{068A9AC8-88E4-403A-AB08-1D8E3AD0856C}" type="parTrans" cxnId="{D8C084BA-6DDE-4ED1-B825-69617E292B30}">
      <dgm:prSet/>
      <dgm:spPr/>
      <dgm:t>
        <a:bodyPr/>
        <a:lstStyle/>
        <a:p>
          <a:endParaRPr lang="hr-HR"/>
        </a:p>
      </dgm:t>
    </dgm:pt>
    <dgm:pt modelId="{799A6DCE-9AEB-489E-BBB9-0F2F252178B7}" type="sibTrans" cxnId="{D8C084BA-6DDE-4ED1-B825-69617E292B30}">
      <dgm:prSet/>
      <dgm:spPr/>
      <dgm:t>
        <a:bodyPr/>
        <a:lstStyle/>
        <a:p>
          <a:endParaRPr lang="hr-HR"/>
        </a:p>
      </dgm:t>
    </dgm:pt>
    <dgm:pt modelId="{EB805E20-9924-491E-8953-1B005F2F3102}">
      <dgm:prSet phldrT="[Teks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dirty="0">
              <a:latin typeface="+mn-lt"/>
            </a:rPr>
            <a:t> Predmet upravnog ugovora izvršenje izreke odluke o davanju koncesije</a:t>
          </a:r>
          <a:endParaRPr lang="hr-HR" sz="1800" dirty="0"/>
        </a:p>
        <a:p>
          <a:pPr marL="171450" indent="0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hr-HR" sz="1300" dirty="0"/>
        </a:p>
      </dgm:t>
    </dgm:pt>
    <dgm:pt modelId="{DC4534EB-0C6F-4A86-B893-56FFF8F040F8}" type="parTrans" cxnId="{922EBD18-8F81-4C65-88B0-37A40F2F7770}">
      <dgm:prSet/>
      <dgm:spPr/>
      <dgm:t>
        <a:bodyPr/>
        <a:lstStyle/>
        <a:p>
          <a:endParaRPr lang="hr-HR"/>
        </a:p>
      </dgm:t>
    </dgm:pt>
    <dgm:pt modelId="{2B6E2092-532D-423D-B84E-4B7E38DB8198}" type="sibTrans" cxnId="{922EBD18-8F81-4C65-88B0-37A40F2F7770}">
      <dgm:prSet/>
      <dgm:spPr/>
      <dgm:t>
        <a:bodyPr/>
        <a:lstStyle/>
        <a:p>
          <a:endParaRPr lang="hr-HR"/>
        </a:p>
      </dgm:t>
    </dgm:pt>
    <dgm:pt modelId="{5743433E-B0B9-455D-9EFF-28262AF6D3E2}">
      <dgm:prSet phldrT="[Tekst]"/>
      <dgm:spPr/>
      <dgm:t>
        <a:bodyPr/>
        <a:lstStyle/>
        <a:p>
          <a:r>
            <a:rPr lang="hr-HR" b="1" dirty="0"/>
            <a:t>Upravni ugovor</a:t>
          </a:r>
        </a:p>
      </dgm:t>
    </dgm:pt>
    <dgm:pt modelId="{0055E93D-5F96-461C-8E63-4168E7BBF672}" type="sibTrans" cxnId="{12D0628A-2C68-48C2-85C8-BFE795FAB75A}">
      <dgm:prSet/>
      <dgm:spPr/>
      <dgm:t>
        <a:bodyPr/>
        <a:lstStyle/>
        <a:p>
          <a:endParaRPr lang="hr-HR"/>
        </a:p>
      </dgm:t>
    </dgm:pt>
    <dgm:pt modelId="{4116C527-7A03-4559-B3D1-A478AF5ECD99}" type="parTrans" cxnId="{12D0628A-2C68-48C2-85C8-BFE795FAB75A}">
      <dgm:prSet/>
      <dgm:spPr/>
      <dgm:t>
        <a:bodyPr/>
        <a:lstStyle/>
        <a:p>
          <a:endParaRPr lang="hr-HR"/>
        </a:p>
      </dgm:t>
    </dgm:pt>
    <dgm:pt modelId="{000D6040-A67B-412C-8B57-A744F06928FD}" type="pres">
      <dgm:prSet presAssocID="{08977506-F09D-4B57-AF78-AB9E7B65BE27}" presName="linearFlow" presStyleCnt="0">
        <dgm:presLayoutVars>
          <dgm:dir/>
          <dgm:animLvl val="lvl"/>
          <dgm:resizeHandles val="exact"/>
        </dgm:presLayoutVars>
      </dgm:prSet>
      <dgm:spPr/>
    </dgm:pt>
    <dgm:pt modelId="{59E4B6B7-85AB-4B2D-8558-08C49E601658}" type="pres">
      <dgm:prSet presAssocID="{CE025348-3E1D-4C08-9430-CBDF8D28BF01}" presName="composite" presStyleCnt="0"/>
      <dgm:spPr/>
    </dgm:pt>
    <dgm:pt modelId="{C82FB2B8-0A0E-4378-8335-E549F2087263}" type="pres">
      <dgm:prSet presAssocID="{CE025348-3E1D-4C08-9430-CBDF8D28BF01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1144EF40-B0BB-4405-A825-229750017B08}" type="pres">
      <dgm:prSet presAssocID="{CE025348-3E1D-4C08-9430-CBDF8D28BF01}" presName="descendantText" presStyleLbl="alignAcc1" presStyleIdx="0" presStyleCnt="3" custScaleY="127706">
        <dgm:presLayoutVars>
          <dgm:bulletEnabled val="1"/>
        </dgm:presLayoutVars>
      </dgm:prSet>
      <dgm:spPr/>
    </dgm:pt>
    <dgm:pt modelId="{7A422689-6728-4641-B0F3-2808D67E8C30}" type="pres">
      <dgm:prSet presAssocID="{B08D52AC-C410-44AC-9A0B-558406D29F99}" presName="sp" presStyleCnt="0"/>
      <dgm:spPr/>
    </dgm:pt>
    <dgm:pt modelId="{D1139E32-C0BB-40C0-A7D7-3F8CB10C9D5E}" type="pres">
      <dgm:prSet presAssocID="{34454852-6798-4357-9DEF-CF92BC35BA25}" presName="composite" presStyleCnt="0"/>
      <dgm:spPr/>
    </dgm:pt>
    <dgm:pt modelId="{C1C21C73-9B7E-4008-9A90-72078BFB0EB3}" type="pres">
      <dgm:prSet presAssocID="{34454852-6798-4357-9DEF-CF92BC35BA25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8F10D9C7-4CEF-404C-8F88-B34A986CCEFC}" type="pres">
      <dgm:prSet presAssocID="{34454852-6798-4357-9DEF-CF92BC35BA25}" presName="descendantText" presStyleLbl="alignAcc1" presStyleIdx="1" presStyleCnt="3">
        <dgm:presLayoutVars>
          <dgm:bulletEnabled val="1"/>
        </dgm:presLayoutVars>
      </dgm:prSet>
      <dgm:spPr/>
    </dgm:pt>
    <dgm:pt modelId="{7B69DA9C-E63E-4F16-92A2-EFE4374597D6}" type="pres">
      <dgm:prSet presAssocID="{5166D0DD-F860-40E5-AF7D-8D1102BAEA08}" presName="sp" presStyleCnt="0"/>
      <dgm:spPr/>
    </dgm:pt>
    <dgm:pt modelId="{455A91A8-34C7-4A0B-BE71-C66569E06FEC}" type="pres">
      <dgm:prSet presAssocID="{5743433E-B0B9-455D-9EFF-28262AF6D3E2}" presName="composite" presStyleCnt="0"/>
      <dgm:spPr/>
    </dgm:pt>
    <dgm:pt modelId="{8DA880A5-2692-47EF-9EE0-39977EB92083}" type="pres">
      <dgm:prSet presAssocID="{5743433E-B0B9-455D-9EFF-28262AF6D3E2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8F64D644-FE1D-4252-97FD-0ED94586A5AE}" type="pres">
      <dgm:prSet presAssocID="{5743433E-B0B9-455D-9EFF-28262AF6D3E2}" presName="descendantText" presStyleLbl="alignAcc1" presStyleIdx="2" presStyleCnt="3" custLinFactNeighborX="-482" custLinFactNeighborY="1537">
        <dgm:presLayoutVars>
          <dgm:bulletEnabled val="1"/>
        </dgm:presLayoutVars>
      </dgm:prSet>
      <dgm:spPr/>
    </dgm:pt>
  </dgm:ptLst>
  <dgm:cxnLst>
    <dgm:cxn modelId="{E5EE4C11-E224-42F0-9106-A04D06517BAC}" type="presOf" srcId="{FA7B3BDF-59BB-4FA8-B9FC-4F97E8E38A0A}" destId="{1144EF40-B0BB-4405-A825-229750017B08}" srcOrd="0" destOrd="3" presId="urn:microsoft.com/office/officeart/2005/8/layout/chevron2"/>
    <dgm:cxn modelId="{44F07915-A2BA-43A2-9D67-489E753938D2}" srcId="{CE025348-3E1D-4C08-9430-CBDF8D28BF01}" destId="{32BC5231-3EB5-4D68-B6AC-DCE9C81BA2CE}" srcOrd="1" destOrd="0" parTransId="{351ADBDF-CE72-40B5-A4C3-037EBDFB4E12}" sibTransId="{15DC9683-6AF3-4528-83DE-CC1D7EAA65E8}"/>
    <dgm:cxn modelId="{922EBD18-8F81-4C65-88B0-37A40F2F7770}" srcId="{5743433E-B0B9-455D-9EFF-28262AF6D3E2}" destId="{EB805E20-9924-491E-8953-1B005F2F3102}" srcOrd="2" destOrd="0" parTransId="{DC4534EB-0C6F-4A86-B893-56FFF8F040F8}" sibTransId="{2B6E2092-532D-423D-B84E-4B7E38DB8198}"/>
    <dgm:cxn modelId="{7AB9951B-8E20-4940-B871-AD4F9A41198E}" type="presOf" srcId="{09A5C7C5-1F03-451A-BCF4-F0F4284C9395}" destId="{1144EF40-B0BB-4405-A825-229750017B08}" srcOrd="0" destOrd="2" presId="urn:microsoft.com/office/officeart/2005/8/layout/chevron2"/>
    <dgm:cxn modelId="{A4D5462E-0CF9-4DCA-963A-300080933A69}" srcId="{34454852-6798-4357-9DEF-CF92BC35BA25}" destId="{1067402E-096A-4901-AA41-5C27AAFFD698}" srcOrd="1" destOrd="0" parTransId="{364D622A-22E7-48C7-B75A-9FF1E36D8A75}" sibTransId="{C5618BCC-293B-43F4-8A6F-3899F8648048}"/>
    <dgm:cxn modelId="{4270DF2F-092B-4B73-9F89-B6B3D586CF23}" type="presOf" srcId="{CE025348-3E1D-4C08-9430-CBDF8D28BF01}" destId="{C82FB2B8-0A0E-4378-8335-E549F2087263}" srcOrd="0" destOrd="0" presId="urn:microsoft.com/office/officeart/2005/8/layout/chevron2"/>
    <dgm:cxn modelId="{DCC9223F-5A88-4D05-9E76-CD11D7F7146E}" type="presOf" srcId="{833BDC03-B2FF-4AAC-AE1C-3D79BE1D039C}" destId="{8F10D9C7-4CEF-404C-8F88-B34A986CCEFC}" srcOrd="0" destOrd="0" presId="urn:microsoft.com/office/officeart/2005/8/layout/chevron2"/>
    <dgm:cxn modelId="{C46C2C61-7280-49A5-AA6B-B2AFD7D21F46}" srcId="{CE025348-3E1D-4C08-9430-CBDF8D28BF01}" destId="{D2186BC0-F252-4A9B-9B98-E467E70F85BC}" srcOrd="0" destOrd="0" parTransId="{088236FA-D061-4EBE-864C-85C264C5FC26}" sibTransId="{74B56BB9-81D2-4C8A-9953-8C31A33AD19E}"/>
    <dgm:cxn modelId="{62F99B66-7CE7-432F-A97A-B254114712D9}" type="presOf" srcId="{926C0D0A-88C0-40CB-94A5-899EA962BCBC}" destId="{8F10D9C7-4CEF-404C-8F88-B34A986CCEFC}" srcOrd="0" destOrd="2" presId="urn:microsoft.com/office/officeart/2005/8/layout/chevron2"/>
    <dgm:cxn modelId="{0E3D6A49-A12C-4FAA-B0DF-7A8B06A7FE5E}" type="presOf" srcId="{6CF8EBA6-C5C4-4A0C-BDBD-84E0C194E3C2}" destId="{8F64D644-FE1D-4252-97FD-0ED94586A5AE}" srcOrd="0" destOrd="0" presId="urn:microsoft.com/office/officeart/2005/8/layout/chevron2"/>
    <dgm:cxn modelId="{8B02A069-5C31-49D6-9DBE-40339CC70F61}" type="presOf" srcId="{EB805E20-9924-491E-8953-1B005F2F3102}" destId="{8F64D644-FE1D-4252-97FD-0ED94586A5AE}" srcOrd="0" destOrd="2" presId="urn:microsoft.com/office/officeart/2005/8/layout/chevron2"/>
    <dgm:cxn modelId="{13A41F72-2008-4BC7-8D61-3843DA3C9BF5}" srcId="{08977506-F09D-4B57-AF78-AB9E7B65BE27}" destId="{34454852-6798-4357-9DEF-CF92BC35BA25}" srcOrd="1" destOrd="0" parTransId="{AD04B22C-5B6B-4837-BD8E-8D91727BB2BC}" sibTransId="{5166D0DD-F860-40E5-AF7D-8D1102BAEA08}"/>
    <dgm:cxn modelId="{58F47575-A89F-4DD8-8F29-621834C7FF24}" type="presOf" srcId="{34454852-6798-4357-9DEF-CF92BC35BA25}" destId="{C1C21C73-9B7E-4008-9A90-72078BFB0EB3}" srcOrd="0" destOrd="0" presId="urn:microsoft.com/office/officeart/2005/8/layout/chevron2"/>
    <dgm:cxn modelId="{7BC93F89-F028-4952-BC24-3FD2802390C3}" srcId="{CE025348-3E1D-4C08-9430-CBDF8D28BF01}" destId="{09A5C7C5-1F03-451A-BCF4-F0F4284C9395}" srcOrd="2" destOrd="0" parTransId="{94BA2F26-CD30-4749-A4AC-845F99D85853}" sibTransId="{D1EFB9CA-3E98-4E2F-9867-733F065324C1}"/>
    <dgm:cxn modelId="{12D0628A-2C68-48C2-85C8-BFE795FAB75A}" srcId="{08977506-F09D-4B57-AF78-AB9E7B65BE27}" destId="{5743433E-B0B9-455D-9EFF-28262AF6D3E2}" srcOrd="2" destOrd="0" parTransId="{4116C527-7A03-4559-B3D1-A478AF5ECD99}" sibTransId="{0055E93D-5F96-461C-8E63-4168E7BBF672}"/>
    <dgm:cxn modelId="{F92C6C8B-87B2-4487-888C-80B615B243BB}" srcId="{34454852-6798-4357-9DEF-CF92BC35BA25}" destId="{926C0D0A-88C0-40CB-94A5-899EA962BCBC}" srcOrd="2" destOrd="0" parTransId="{C6E8DA4D-DAF3-4B42-B6D2-4F6FE9065116}" sibTransId="{C36E51DB-4999-44CB-93E8-BAEDE9BA6BEF}"/>
    <dgm:cxn modelId="{E63B3895-A208-44B1-AE3F-ECE55326CA29}" srcId="{CE025348-3E1D-4C08-9430-CBDF8D28BF01}" destId="{FA7B3BDF-59BB-4FA8-B9FC-4F97E8E38A0A}" srcOrd="3" destOrd="0" parTransId="{08AACD3A-6055-4DC8-BEE8-CDDDB6204717}" sibTransId="{CF820202-FCE4-4975-83FF-AD89A2D12F92}"/>
    <dgm:cxn modelId="{621E229E-F0F1-4403-81F1-CB0F14AB1FFD}" type="presOf" srcId="{08977506-F09D-4B57-AF78-AB9E7B65BE27}" destId="{000D6040-A67B-412C-8B57-A744F06928FD}" srcOrd="0" destOrd="0" presId="urn:microsoft.com/office/officeart/2005/8/layout/chevron2"/>
    <dgm:cxn modelId="{4A3315A8-581D-4FD6-9814-1E0E5C6B28B3}" srcId="{5743433E-B0B9-455D-9EFF-28262AF6D3E2}" destId="{6CF8EBA6-C5C4-4A0C-BDBD-84E0C194E3C2}" srcOrd="0" destOrd="0" parTransId="{550E0146-237C-446E-BC48-AFAA41AB195D}" sibTransId="{3B67C854-B595-49C8-A2BD-77C00C45D22E}"/>
    <dgm:cxn modelId="{06BE41B7-E898-4070-88E8-6A7766DC18D4}" type="presOf" srcId="{1067402E-096A-4901-AA41-5C27AAFFD698}" destId="{8F10D9C7-4CEF-404C-8F88-B34A986CCEFC}" srcOrd="0" destOrd="1" presId="urn:microsoft.com/office/officeart/2005/8/layout/chevron2"/>
    <dgm:cxn modelId="{D8C084BA-6DDE-4ED1-B825-69617E292B30}" srcId="{5743433E-B0B9-455D-9EFF-28262AF6D3E2}" destId="{BD148C84-8674-4C3B-850C-471C38D7AD21}" srcOrd="1" destOrd="0" parTransId="{068A9AC8-88E4-403A-AB08-1D8E3AD0856C}" sibTransId="{799A6DCE-9AEB-489E-BBB9-0F2F252178B7}"/>
    <dgm:cxn modelId="{44626EBF-9E46-4C04-BE65-5CC593EF17E8}" type="presOf" srcId="{5743433E-B0B9-455D-9EFF-28262AF6D3E2}" destId="{8DA880A5-2692-47EF-9EE0-39977EB92083}" srcOrd="0" destOrd="0" presId="urn:microsoft.com/office/officeart/2005/8/layout/chevron2"/>
    <dgm:cxn modelId="{91BFECBF-5A61-4B99-9E65-0CC00AD4A9F0}" type="presOf" srcId="{BD148C84-8674-4C3B-850C-471C38D7AD21}" destId="{8F64D644-FE1D-4252-97FD-0ED94586A5AE}" srcOrd="0" destOrd="1" presId="urn:microsoft.com/office/officeart/2005/8/layout/chevron2"/>
    <dgm:cxn modelId="{77B0D5CA-CDB6-4494-B018-0C72A7C9C69F}" type="presOf" srcId="{D2186BC0-F252-4A9B-9B98-E467E70F85BC}" destId="{1144EF40-B0BB-4405-A825-229750017B08}" srcOrd="0" destOrd="0" presId="urn:microsoft.com/office/officeart/2005/8/layout/chevron2"/>
    <dgm:cxn modelId="{0FCADBCC-C6E9-41E7-AC3B-3AC418BF94D7}" type="presOf" srcId="{32BC5231-3EB5-4D68-B6AC-DCE9C81BA2CE}" destId="{1144EF40-B0BB-4405-A825-229750017B08}" srcOrd="0" destOrd="1" presId="urn:microsoft.com/office/officeart/2005/8/layout/chevron2"/>
    <dgm:cxn modelId="{8484D7DC-1433-4DE1-A74D-857CF94A36CF}" srcId="{34454852-6798-4357-9DEF-CF92BC35BA25}" destId="{833BDC03-B2FF-4AAC-AE1C-3D79BE1D039C}" srcOrd="0" destOrd="0" parTransId="{424374C7-42E2-45FA-A674-8B21B8F96C63}" sibTransId="{430D3E9A-DA9C-424A-9BAA-6C66F7CF821F}"/>
    <dgm:cxn modelId="{2CCE45DE-99A1-448B-AAC5-FDC399036F29}" srcId="{08977506-F09D-4B57-AF78-AB9E7B65BE27}" destId="{CE025348-3E1D-4C08-9430-CBDF8D28BF01}" srcOrd="0" destOrd="0" parTransId="{BC1B8E97-3A03-4999-B2F3-E1315610627E}" sibTransId="{B08D52AC-C410-44AC-9A0B-558406D29F99}"/>
    <dgm:cxn modelId="{114BF437-B389-490F-8499-C833E773B19A}" type="presParOf" srcId="{000D6040-A67B-412C-8B57-A744F06928FD}" destId="{59E4B6B7-85AB-4B2D-8558-08C49E601658}" srcOrd="0" destOrd="0" presId="urn:microsoft.com/office/officeart/2005/8/layout/chevron2"/>
    <dgm:cxn modelId="{64C82928-4324-455A-A901-C1537021E739}" type="presParOf" srcId="{59E4B6B7-85AB-4B2D-8558-08C49E601658}" destId="{C82FB2B8-0A0E-4378-8335-E549F2087263}" srcOrd="0" destOrd="0" presId="urn:microsoft.com/office/officeart/2005/8/layout/chevron2"/>
    <dgm:cxn modelId="{F1777EDF-8467-42DC-9237-D5F4CEF051E5}" type="presParOf" srcId="{59E4B6B7-85AB-4B2D-8558-08C49E601658}" destId="{1144EF40-B0BB-4405-A825-229750017B08}" srcOrd="1" destOrd="0" presId="urn:microsoft.com/office/officeart/2005/8/layout/chevron2"/>
    <dgm:cxn modelId="{D54E5ED5-E2BE-4631-87B7-CB63D581D053}" type="presParOf" srcId="{000D6040-A67B-412C-8B57-A744F06928FD}" destId="{7A422689-6728-4641-B0F3-2808D67E8C30}" srcOrd="1" destOrd="0" presId="urn:microsoft.com/office/officeart/2005/8/layout/chevron2"/>
    <dgm:cxn modelId="{737118E1-FCE9-4BBF-91D3-DF05613D92D5}" type="presParOf" srcId="{000D6040-A67B-412C-8B57-A744F06928FD}" destId="{D1139E32-C0BB-40C0-A7D7-3F8CB10C9D5E}" srcOrd="2" destOrd="0" presId="urn:microsoft.com/office/officeart/2005/8/layout/chevron2"/>
    <dgm:cxn modelId="{E23578E7-9B8A-4667-B6C1-EA67469E814D}" type="presParOf" srcId="{D1139E32-C0BB-40C0-A7D7-3F8CB10C9D5E}" destId="{C1C21C73-9B7E-4008-9A90-72078BFB0EB3}" srcOrd="0" destOrd="0" presId="urn:microsoft.com/office/officeart/2005/8/layout/chevron2"/>
    <dgm:cxn modelId="{E991933A-A435-4C0B-B290-9569A69CA76D}" type="presParOf" srcId="{D1139E32-C0BB-40C0-A7D7-3F8CB10C9D5E}" destId="{8F10D9C7-4CEF-404C-8F88-B34A986CCEFC}" srcOrd="1" destOrd="0" presId="urn:microsoft.com/office/officeart/2005/8/layout/chevron2"/>
    <dgm:cxn modelId="{6800D71E-6211-4CA7-8EE8-3979717636EE}" type="presParOf" srcId="{000D6040-A67B-412C-8B57-A744F06928FD}" destId="{7B69DA9C-E63E-4F16-92A2-EFE4374597D6}" srcOrd="3" destOrd="0" presId="urn:microsoft.com/office/officeart/2005/8/layout/chevron2"/>
    <dgm:cxn modelId="{D4AD7A15-1E38-4A56-9E4F-DA3051736DBB}" type="presParOf" srcId="{000D6040-A67B-412C-8B57-A744F06928FD}" destId="{455A91A8-34C7-4A0B-BE71-C66569E06FEC}" srcOrd="4" destOrd="0" presId="urn:microsoft.com/office/officeart/2005/8/layout/chevron2"/>
    <dgm:cxn modelId="{87C7642B-B7CF-4AB4-A1B5-41B891A8D2AA}" type="presParOf" srcId="{455A91A8-34C7-4A0B-BE71-C66569E06FEC}" destId="{8DA880A5-2692-47EF-9EE0-39977EB92083}" srcOrd="0" destOrd="0" presId="urn:microsoft.com/office/officeart/2005/8/layout/chevron2"/>
    <dgm:cxn modelId="{EBF196EA-2A91-459F-9677-C7779BD813E5}" type="presParOf" srcId="{455A91A8-34C7-4A0B-BE71-C66569E06FEC}" destId="{8F64D644-FE1D-4252-97FD-0ED94586A5A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2FB2B8-0A0E-4378-8335-E549F2087263}">
      <dsp:nvSpPr>
        <dsp:cNvPr id="0" name=""/>
        <dsp:cNvSpPr/>
      </dsp:nvSpPr>
      <dsp:spPr>
        <a:xfrm rot="5400000">
          <a:off x="-267180" y="428942"/>
          <a:ext cx="1781203" cy="12468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altLang="sr-Latn-RS" sz="1800" b="1" kern="1200" dirty="0"/>
            <a:t>Pripremne radnje </a:t>
          </a:r>
          <a:endParaRPr lang="hr-HR" sz="1800" b="1" kern="1200" dirty="0"/>
        </a:p>
      </dsp:txBody>
      <dsp:txXfrm rot="-5400000">
        <a:off x="1" y="785182"/>
        <a:ext cx="1246842" cy="534361"/>
      </dsp:txXfrm>
    </dsp:sp>
    <dsp:sp modelId="{1144EF40-B0BB-4405-A825-229750017B08}">
      <dsp:nvSpPr>
        <dsp:cNvPr id="0" name=""/>
        <dsp:cNvSpPr/>
      </dsp:nvSpPr>
      <dsp:spPr>
        <a:xfrm rot="5400000">
          <a:off x="3439537" y="-2191320"/>
          <a:ext cx="1478557" cy="586394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Imenovanje stručnog povjerenstva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Izrada studije opravdanosti/analize davanja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Procjena vrijednosti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Izrada dokumentacije za nadmetanje</a:t>
          </a:r>
          <a:endParaRPr lang="hr-HR" sz="1800" kern="1200" dirty="0"/>
        </a:p>
      </dsp:txBody>
      <dsp:txXfrm rot="-5400000">
        <a:off x="1246843" y="73551"/>
        <a:ext cx="5791770" cy="13342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B924C-0A62-4FEA-9F7D-EEEE5D7ADE31}">
      <dsp:nvSpPr>
        <dsp:cNvPr id="0" name=""/>
        <dsp:cNvSpPr/>
      </dsp:nvSpPr>
      <dsp:spPr>
        <a:xfrm>
          <a:off x="234032" y="0"/>
          <a:ext cx="1530170" cy="259186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12EC0-4EE6-4116-8242-96A7ECD7DDAB}">
      <dsp:nvSpPr>
        <dsp:cNvPr id="0" name=""/>
        <dsp:cNvSpPr/>
      </dsp:nvSpPr>
      <dsp:spPr>
        <a:xfrm>
          <a:off x="260412" y="630212"/>
          <a:ext cx="1415221" cy="13314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000" b="1" kern="1200" dirty="0"/>
            <a:t>Upravni postupak</a:t>
          </a:r>
        </a:p>
      </dsp:txBody>
      <dsp:txXfrm>
        <a:off x="325408" y="695208"/>
        <a:ext cx="1285229" cy="12014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2FB2B8-0A0E-4378-8335-E549F2087263}">
      <dsp:nvSpPr>
        <dsp:cNvPr id="0" name=""/>
        <dsp:cNvSpPr/>
      </dsp:nvSpPr>
      <dsp:spPr>
        <a:xfrm rot="5400000">
          <a:off x="-282685" y="456614"/>
          <a:ext cx="1884570" cy="13191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altLang="sr-Latn-RS" sz="1800" b="1" kern="1200" dirty="0"/>
            <a:t>Pripremne radnje </a:t>
          </a:r>
          <a:endParaRPr lang="hr-HR" sz="1800" b="1" kern="1200" dirty="0"/>
        </a:p>
      </dsp:txBody>
      <dsp:txXfrm rot="-5400000">
        <a:off x="1" y="833529"/>
        <a:ext cx="1319199" cy="565371"/>
      </dsp:txXfrm>
    </dsp:sp>
    <dsp:sp modelId="{1144EF40-B0BB-4405-A825-229750017B08}">
      <dsp:nvSpPr>
        <dsp:cNvPr id="0" name=""/>
        <dsp:cNvSpPr/>
      </dsp:nvSpPr>
      <dsp:spPr>
        <a:xfrm rot="5400000">
          <a:off x="3432814" y="-2109381"/>
          <a:ext cx="1564361" cy="57915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Imenovanje stručnog povjerenstva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Izrada studije opravdanosti/analize davanja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Procjena vrijednosti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Izrada dokumentacije za nadmetanje</a:t>
          </a:r>
          <a:endParaRPr lang="hr-HR" sz="1800" kern="1200" dirty="0"/>
        </a:p>
      </dsp:txBody>
      <dsp:txXfrm rot="-5400000">
        <a:off x="1319200" y="80599"/>
        <a:ext cx="5715224" cy="1411629"/>
      </dsp:txXfrm>
    </dsp:sp>
    <dsp:sp modelId="{C1C21C73-9B7E-4008-9A90-72078BFB0EB3}">
      <dsp:nvSpPr>
        <dsp:cNvPr id="0" name=""/>
        <dsp:cNvSpPr/>
      </dsp:nvSpPr>
      <dsp:spPr>
        <a:xfrm rot="5400000">
          <a:off x="-282685" y="2066289"/>
          <a:ext cx="1884570" cy="131919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altLang="sr-Latn-RS" sz="1800" b="1" kern="1200" dirty="0"/>
            <a:t>Postupak davanja koncesije</a:t>
          </a:r>
          <a:endParaRPr lang="hr-HR" sz="1800" b="1" kern="1200" dirty="0"/>
        </a:p>
      </dsp:txBody>
      <dsp:txXfrm rot="-5400000">
        <a:off x="1" y="2443204"/>
        <a:ext cx="1319199" cy="565371"/>
      </dsp:txXfrm>
    </dsp:sp>
    <dsp:sp modelId="{8F10D9C7-4CEF-404C-8F88-B34A986CCEFC}">
      <dsp:nvSpPr>
        <dsp:cNvPr id="0" name=""/>
        <dsp:cNvSpPr/>
      </dsp:nvSpPr>
      <dsp:spPr>
        <a:xfrm rot="5400000">
          <a:off x="3602187" y="-499383"/>
          <a:ext cx="1225614" cy="579159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/>
            <a:t>Obavijest o namjeri davanja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/>
            <a:t>Ponuda/ otvaranje ponuda/ pregled i ocjena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/>
            <a:t>Odluka o davanju koncesije odnosno odluka o poništenju postupka </a:t>
          </a:r>
        </a:p>
      </dsp:txBody>
      <dsp:txXfrm rot="-5400000">
        <a:off x="1319199" y="1843435"/>
        <a:ext cx="5731760" cy="11059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B924C-0A62-4FEA-9F7D-EEEE5D7ADE31}">
      <dsp:nvSpPr>
        <dsp:cNvPr id="0" name=""/>
        <dsp:cNvSpPr/>
      </dsp:nvSpPr>
      <dsp:spPr>
        <a:xfrm>
          <a:off x="234032" y="0"/>
          <a:ext cx="1530170" cy="237626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12EC0-4EE6-4116-8242-96A7ECD7DDAB}">
      <dsp:nvSpPr>
        <dsp:cNvPr id="0" name=""/>
        <dsp:cNvSpPr/>
      </dsp:nvSpPr>
      <dsp:spPr>
        <a:xfrm>
          <a:off x="175646" y="577788"/>
          <a:ext cx="1581053" cy="12206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2000" b="1" kern="1200" dirty="0"/>
            <a:t>Upravni postupak</a:t>
          </a:r>
        </a:p>
      </dsp:txBody>
      <dsp:txXfrm>
        <a:off x="235235" y="637377"/>
        <a:ext cx="1461875" cy="11015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2FB2B8-0A0E-4378-8335-E549F2087263}">
      <dsp:nvSpPr>
        <dsp:cNvPr id="0" name=""/>
        <dsp:cNvSpPr/>
      </dsp:nvSpPr>
      <dsp:spPr>
        <a:xfrm rot="5400000">
          <a:off x="-262312" y="431354"/>
          <a:ext cx="1748750" cy="12241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altLang="sr-Latn-RS" sz="1800" b="1" kern="1200" dirty="0"/>
            <a:t>Pripremne radnje </a:t>
          </a:r>
          <a:endParaRPr lang="hr-HR" sz="1800" b="1" kern="1200" dirty="0"/>
        </a:p>
      </dsp:txBody>
      <dsp:txXfrm rot="-5400000">
        <a:off x="1" y="781105"/>
        <a:ext cx="1224125" cy="524625"/>
      </dsp:txXfrm>
    </dsp:sp>
    <dsp:sp modelId="{1144EF40-B0BB-4405-A825-229750017B08}">
      <dsp:nvSpPr>
        <dsp:cNvPr id="0" name=""/>
        <dsp:cNvSpPr/>
      </dsp:nvSpPr>
      <dsp:spPr>
        <a:xfrm rot="5400000">
          <a:off x="3441648" y="-2205946"/>
          <a:ext cx="1451618" cy="58866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Imenovanje stručnog povjerenstva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Izrada studije opravdanosti/analize davanja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Procjena vrijednosti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>
              <a:solidFill>
                <a:schemeClr val="tx1"/>
              </a:solidFill>
            </a:rPr>
            <a:t>Izrada dokumentacije za nadmetanje</a:t>
          </a:r>
          <a:endParaRPr lang="hr-HR" sz="1800" kern="1200" dirty="0"/>
        </a:p>
      </dsp:txBody>
      <dsp:txXfrm rot="-5400000">
        <a:off x="1224125" y="82439"/>
        <a:ext cx="5815802" cy="1309894"/>
      </dsp:txXfrm>
    </dsp:sp>
    <dsp:sp modelId="{C1C21C73-9B7E-4008-9A90-72078BFB0EB3}">
      <dsp:nvSpPr>
        <dsp:cNvPr id="0" name=""/>
        <dsp:cNvSpPr/>
      </dsp:nvSpPr>
      <dsp:spPr>
        <a:xfrm rot="5400000">
          <a:off x="-262312" y="1994837"/>
          <a:ext cx="1748750" cy="12241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altLang="sr-Latn-RS" sz="1800" b="1" kern="1200" dirty="0"/>
            <a:t>Postupak davanja koncesije</a:t>
          </a:r>
          <a:endParaRPr lang="hr-HR" sz="1800" b="1" kern="1200" dirty="0"/>
        </a:p>
      </dsp:txBody>
      <dsp:txXfrm rot="-5400000">
        <a:off x="1" y="2344588"/>
        <a:ext cx="1224125" cy="524625"/>
      </dsp:txXfrm>
    </dsp:sp>
    <dsp:sp modelId="{8F10D9C7-4CEF-404C-8F88-B34A986CCEFC}">
      <dsp:nvSpPr>
        <dsp:cNvPr id="0" name=""/>
        <dsp:cNvSpPr/>
      </dsp:nvSpPr>
      <dsp:spPr>
        <a:xfrm rot="5400000">
          <a:off x="3598814" y="-642164"/>
          <a:ext cx="1137285" cy="58866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/>
            <a:t>Obavijest o namjeri davanja koncesije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/>
            <a:t>Ponuda/ otvaranje ponuda/ pregled i ocjena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hr-HR" sz="1800" kern="1200" dirty="0"/>
            <a:t>Odluka o davanju koncesije odnosno odluka o poništenju postupka </a:t>
          </a:r>
        </a:p>
      </dsp:txBody>
      <dsp:txXfrm rot="-5400000">
        <a:off x="1224125" y="1788043"/>
        <a:ext cx="5831146" cy="1026249"/>
      </dsp:txXfrm>
    </dsp:sp>
    <dsp:sp modelId="{8DA880A5-2692-47EF-9EE0-39977EB92083}">
      <dsp:nvSpPr>
        <dsp:cNvPr id="0" name=""/>
        <dsp:cNvSpPr/>
      </dsp:nvSpPr>
      <dsp:spPr>
        <a:xfrm rot="5400000">
          <a:off x="-262312" y="3558321"/>
          <a:ext cx="1748750" cy="12241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hr-HR" sz="1900" b="1" kern="1200" dirty="0"/>
            <a:t>Upravni ugovor</a:t>
          </a:r>
        </a:p>
      </dsp:txBody>
      <dsp:txXfrm rot="-5400000">
        <a:off x="1" y="3908072"/>
        <a:ext cx="1224125" cy="524625"/>
      </dsp:txXfrm>
    </dsp:sp>
    <dsp:sp modelId="{8F64D644-FE1D-4252-97FD-0ED94586A5AE}">
      <dsp:nvSpPr>
        <dsp:cNvPr id="0" name=""/>
        <dsp:cNvSpPr/>
      </dsp:nvSpPr>
      <dsp:spPr>
        <a:xfrm rot="5400000">
          <a:off x="3570740" y="938491"/>
          <a:ext cx="1136687" cy="588666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hr-HR" sz="13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kern="1200" dirty="0">
              <a:latin typeface="+mn-lt"/>
            </a:rPr>
            <a:t> Upravni ugovor u smislu Zakona o općem upravnom   postupku</a:t>
          </a:r>
          <a:endParaRPr lang="hr-HR" sz="18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hr-HR" sz="1800" kern="1200" dirty="0">
              <a:latin typeface="+mn-lt"/>
            </a:rPr>
            <a:t> Predmet upravnog ugovora izvršenje izreke odluke o davanju koncesije</a:t>
          </a:r>
          <a:endParaRPr lang="hr-HR" sz="1800" kern="1200" dirty="0"/>
        </a:p>
        <a:p>
          <a:pPr marL="171450" lvl="1" indent="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hr-HR" sz="1300" kern="1200" dirty="0"/>
        </a:p>
      </dsp:txBody>
      <dsp:txXfrm rot="-5400000">
        <a:off x="1195752" y="3368967"/>
        <a:ext cx="5831176" cy="10257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D6E28-0DA1-4EA1-A18B-83467D18CD7A}" type="datetimeFigureOut">
              <a:rPr lang="hr-HR" smtClean="0"/>
              <a:t>11.9.2017.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778250" y="9285288"/>
            <a:ext cx="2889250" cy="4889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60984-F546-4A2B-B230-5D57E943DBD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44425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61CC7D-793D-4693-A8E9-3E6BD89F53B4}" type="datetimeFigureOut">
              <a:rPr lang="hr-HR" smtClean="0"/>
              <a:t>11.9.2017.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66909" y="4643517"/>
            <a:ext cx="5335270" cy="43991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777607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51DF74-171C-48C3-8BA5-8AFC9A2C70F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3564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1DF74-171C-48C3-8BA5-8AFC9A2C70FB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53023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05ED4-E5C6-4DAA-BE8D-3CEA607F9ACC}" type="slidenum">
              <a:rPr lang="hr-HR" smtClean="0">
                <a:solidFill>
                  <a:prstClr val="black"/>
                </a:solidFill>
              </a:rPr>
              <a:pPr/>
              <a:t>11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767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05ED4-E5C6-4DAA-BE8D-3CEA607F9ACC}" type="slidenum">
              <a:rPr lang="hr-HR" smtClean="0">
                <a:solidFill>
                  <a:prstClr val="black"/>
                </a:solidFill>
              </a:rPr>
              <a:pPr/>
              <a:t>12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490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05ED4-E5C6-4DAA-BE8D-3CEA607F9ACC}" type="slidenum">
              <a:rPr lang="hr-HR" smtClean="0">
                <a:solidFill>
                  <a:prstClr val="black"/>
                </a:solidFill>
              </a:rPr>
              <a:pPr/>
              <a:t>13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959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D317E2-13C8-4389-B7C5-A22D5549C8FB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66BF15-6B35-4B2C-B6C3-30E64A1FD7F6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81E7AD-6BBD-42CC-B403-A9F4017A1C21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81E7AD-6BBD-42CC-B403-A9F4017A1C21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05ED4-E5C6-4DAA-BE8D-3CEA607F9ACC}" type="slidenum">
              <a:rPr lang="hr-HR" smtClean="0">
                <a:solidFill>
                  <a:prstClr val="black"/>
                </a:solidFill>
              </a:rPr>
              <a:pPr/>
              <a:t>18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457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461FA3-4A0D-48A7-A8CF-EE9B321449E1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14B40C-39EE-498C-B460-71EFDC1AA5F9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51DF74-171C-48C3-8BA5-8AFC9A2C70FB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305270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64E061-013F-48A8-A076-5BDB98850C48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25D3B-A79D-4BD1-BFCB-BB647D823BF6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25D3B-A79D-4BD1-BFCB-BB647D823BF6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05ED4-E5C6-4DAA-BE8D-3CEA607F9ACC}" type="slidenum">
              <a:rPr lang="hr-HR" smtClean="0">
                <a:solidFill>
                  <a:prstClr val="black"/>
                </a:solidFill>
              </a:rPr>
              <a:pPr/>
              <a:t>6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0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05ED4-E5C6-4DAA-BE8D-3CEA607F9ACC}" type="slidenum">
              <a:rPr lang="hr-HR" smtClean="0">
                <a:solidFill>
                  <a:prstClr val="black"/>
                </a:solidFill>
              </a:rPr>
              <a:pPr/>
              <a:t>7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716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05ED4-E5C6-4DAA-BE8D-3CEA607F9ACC}" type="slidenum">
              <a:rPr lang="hr-HR" smtClean="0">
                <a:solidFill>
                  <a:prstClr val="black"/>
                </a:solidFill>
              </a:rPr>
              <a:pPr/>
              <a:t>8</a:t>
            </a:fld>
            <a:endParaRPr lang="hr-H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034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C25D3B-A79D-4BD1-BFCB-BB647D823BF6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zervirano mjesto slike slajd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Rezervirano mjesto bilježaka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r-Latn-RS" altLang="sr-Latn-RS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461FA3-4A0D-48A7-A8CF-EE9B321449E1}" type="slidenum">
              <a:rPr lang="hr-HR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hr-H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ackground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" t="4568" r="14610" b="12376"/>
          <a:stretch>
            <a:fillRect/>
          </a:stretch>
        </p:blipFill>
        <p:spPr bwMode="auto">
          <a:xfrm>
            <a:off x="0" y="0"/>
            <a:ext cx="8720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7985125" y="3738563"/>
            <a:ext cx="7938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939088" y="3729038"/>
            <a:ext cx="11112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7780338" y="3738563"/>
            <a:ext cx="7937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7886700" y="3941763"/>
            <a:ext cx="9525" cy="9525"/>
          </a:xfrm>
          <a:custGeom>
            <a:avLst/>
            <a:gdLst>
              <a:gd name="T0" fmla="*/ 0 w 19"/>
              <a:gd name="T1" fmla="*/ 2147483647 h 18"/>
              <a:gd name="T2" fmla="*/ 2147483647 w 19"/>
              <a:gd name="T3" fmla="*/ 0 h 18"/>
              <a:gd name="T4" fmla="*/ 2147483647 w 19"/>
              <a:gd name="T5" fmla="*/ 2147483647 h 18"/>
              <a:gd name="T6" fmla="*/ 0 w 19"/>
              <a:gd name="T7" fmla="*/ 2147483647 h 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8">
                <a:moveTo>
                  <a:pt x="0" y="18"/>
                </a:moveTo>
                <a:lnTo>
                  <a:pt x="19" y="0"/>
                </a:lnTo>
                <a:lnTo>
                  <a:pt x="19" y="18"/>
                </a:lnTo>
                <a:lnTo>
                  <a:pt x="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>
              <a:solidFill>
                <a:srgbClr val="000066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913688" y="3911600"/>
            <a:ext cx="7937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graphicFrame>
        <p:nvGraphicFramePr>
          <p:cNvPr id="10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esentation" r:id="rId4" imgW="0" imgH="0" progId="PowerPoint.Show.8">
                  <p:embed/>
                </p:oleObj>
              </mc:Choice>
              <mc:Fallback>
                <p:oleObj name="Presentation" r:id="rId4" imgW="0" imgH="0" progId="PowerPoint.Show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Symbol" pitchFamily="18" charset="2"/>
              <a:buNone/>
              <a:defRPr b="1"/>
            </a:lvl1pPr>
          </a:lstStyle>
          <a:p>
            <a:r>
              <a:rPr lang="hr-HR"/>
              <a:t>Uredite stil podnaslova matrice</a:t>
            </a:r>
            <a:endParaRPr lang="en-US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lIns="91440"/>
          <a:lstStyle>
            <a:lvl1pPr algn="ctr">
              <a:defRPr sz="3200"/>
            </a:lvl1pPr>
          </a:lstStyle>
          <a:p>
            <a:r>
              <a:rPr lang="hr-HR"/>
              <a:t>Uredite stil naslova matrice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4936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8174335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9900"/>
            <a:ext cx="1943100" cy="5092700"/>
          </a:xfrm>
        </p:spPr>
        <p:txBody>
          <a:bodyPr vert="eaVert"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9900"/>
            <a:ext cx="5676900" cy="5092700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4693900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1848407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228626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1638"/>
            <a:ext cx="3810000" cy="3890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1638"/>
            <a:ext cx="3810000" cy="3890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499077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1075655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5477989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6223585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6002164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Uredite stil naslova matrice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hr-HR" noProof="0"/>
              <a:t>Kliknite ikonu da biste dodali  sliku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0650320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ckground"/>
          <p:cNvPicPr>
            <a:picLocks noChangeAspect="1" noChangeArrowheads="1"/>
          </p:cNvPicPr>
          <p:nvPr/>
        </p:nvPicPr>
        <p:blipFill>
          <a:blip r:embed="rId13">
            <a:lum bright="78000" contrast="-7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t="4570" r="14610" b="12378"/>
          <a:stretch>
            <a:fillRect/>
          </a:stretch>
        </p:blipFill>
        <p:spPr bwMode="auto">
          <a:xfrm>
            <a:off x="0" y="0"/>
            <a:ext cx="8720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1638"/>
            <a:ext cx="77724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>
            <a:off x="685800" y="1039813"/>
            <a:ext cx="77692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endParaRPr lang="hr-HR">
              <a:solidFill>
                <a:srgbClr val="000066"/>
              </a:solidFill>
            </a:endParaRPr>
          </a:p>
        </p:txBody>
      </p:sp>
      <p:pic>
        <p:nvPicPr>
          <p:cNvPr id="1029" name="Picture 5" descr="weiler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525" y="5862638"/>
            <a:ext cx="644525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2788" y="6350000"/>
            <a:ext cx="1238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800"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fld id="{68B8D59C-983F-4BAC-87A9-5817D64DC3BD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9900"/>
            <a:ext cx="77724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Uredite stil naslova matrice</a:t>
            </a:r>
            <a:endParaRPr lang="en-US" altLang="sr-Latn-R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-1701800" y="1408113"/>
            <a:ext cx="1393825" cy="441325"/>
          </a:xfrm>
          <a:prstGeom prst="rect">
            <a:avLst/>
          </a:prstGeom>
          <a:solidFill>
            <a:srgbClr val="B242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-1701800" y="2778125"/>
            <a:ext cx="1393825" cy="441325"/>
          </a:xfrm>
          <a:prstGeom prst="rect">
            <a:avLst/>
          </a:prstGeom>
          <a:solidFill>
            <a:srgbClr val="000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701800" y="3346450"/>
            <a:ext cx="1393825" cy="441325"/>
          </a:xfrm>
          <a:prstGeom prst="rect">
            <a:avLst/>
          </a:prstGeom>
          <a:solidFill>
            <a:srgbClr val="75AA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-1701800" y="3943350"/>
            <a:ext cx="1393825" cy="441325"/>
          </a:xfrm>
          <a:prstGeom prst="rect">
            <a:avLst/>
          </a:prstGeom>
          <a:solidFill>
            <a:srgbClr val="91DA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-1701800" y="2070100"/>
            <a:ext cx="1393825" cy="441325"/>
          </a:xfrm>
          <a:prstGeom prst="rect">
            <a:avLst/>
          </a:prstGeom>
          <a:solidFill>
            <a:srgbClr val="CB7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-1701800" y="293688"/>
            <a:ext cx="1393825" cy="441325"/>
          </a:xfrm>
          <a:prstGeom prst="rect">
            <a:avLst/>
          </a:prstGeom>
          <a:solidFill>
            <a:srgbClr val="6A00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-1716088" y="814388"/>
            <a:ext cx="1409700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defRPr/>
            </a:pPr>
            <a:endParaRPr lang="en-GB" altLang="sr-Latn-RS" sz="1800">
              <a:solidFill>
                <a:srgbClr val="FFFFFF"/>
              </a:solidFill>
              <a:latin typeface="Frutiger 55 Roman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-1701800" y="4668838"/>
            <a:ext cx="1393825" cy="441325"/>
          </a:xfrm>
          <a:prstGeom prst="rect">
            <a:avLst/>
          </a:prstGeom>
          <a:solidFill>
            <a:srgbClr val="FBF18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-1701800" y="5346700"/>
            <a:ext cx="1393825" cy="441325"/>
          </a:xfrm>
          <a:prstGeom prst="rect">
            <a:avLst/>
          </a:prstGeom>
          <a:solidFill>
            <a:srgbClr val="B7F8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>
              <a:defRPr/>
            </a:pPr>
            <a:endParaRPr lang="sr-Latn-RS" altLang="sr-Latn-RS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7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Frutiger 55 Roman" pitchFamily="34" charset="0"/>
        </a:defRPr>
      </a:lvl9pPr>
    </p:titleStyle>
    <p:bodyStyle>
      <a:lvl1pPr marL="342900" indent="-342900" algn="l" rtl="0" eaLnBrk="1" fontAlgn="base" hangingPunct="1">
        <a:spcBef>
          <a:spcPts val="2200"/>
        </a:spcBef>
        <a:spcAft>
          <a:spcPct val="0"/>
        </a:spcAft>
        <a:buClr>
          <a:srgbClr val="3783FF"/>
        </a:buClr>
        <a:buSzPct val="123000"/>
        <a:buFont typeface="Symbol" pitchFamily="18" charset="2"/>
        <a:buChar char="¨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77000"/>
        <a:buChar char="—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3645768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pl-PL" b="1" dirty="0"/>
              <a:t>NOVINE U </a:t>
            </a:r>
          </a:p>
          <a:p>
            <a:pPr marL="0" indent="0" algn="ctr">
              <a:buNone/>
              <a:defRPr/>
            </a:pPr>
            <a:r>
              <a:rPr lang="pl-PL" b="1" dirty="0"/>
              <a:t>ZAKONU O KONCESIJAMA</a:t>
            </a:r>
            <a:br>
              <a:rPr lang="pl-PL" b="1" dirty="0"/>
            </a:br>
            <a:endParaRPr lang="hr-HR" altLang="sr-Latn-RS" sz="1050" dirty="0"/>
          </a:p>
          <a:p>
            <a:pPr marL="0" indent="0" algn="ctr">
              <a:buNone/>
            </a:pPr>
            <a:endParaRPr lang="hr-HR" altLang="sr-Latn-RS" sz="2000" dirty="0"/>
          </a:p>
          <a:p>
            <a:pPr marL="0" indent="0" algn="ctr">
              <a:buNone/>
            </a:pPr>
            <a:r>
              <a:rPr lang="hr-HR" altLang="sr-Latn-RS" sz="2000" dirty="0"/>
              <a:t>Iva Gašparić</a:t>
            </a:r>
          </a:p>
          <a:p>
            <a:endParaRPr lang="hr-HR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0" y="5686400"/>
            <a:ext cx="9144000" cy="62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Char char="¨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lang="hr-HR" sz="2000" kern="0" dirty="0" err="1"/>
              <a:t>Rabac</a:t>
            </a:r>
            <a:r>
              <a:rPr lang="hr-HR" sz="2000" kern="0" dirty="0"/>
              <a:t>, 15. rujna 2017.</a:t>
            </a:r>
          </a:p>
        </p:txBody>
      </p:sp>
      <p:sp>
        <p:nvSpPr>
          <p:cNvPr id="5" name="Rectangle 9"/>
          <p:cNvSpPr/>
          <p:nvPr/>
        </p:nvSpPr>
        <p:spPr>
          <a:xfrm>
            <a:off x="2807804" y="4606280"/>
            <a:ext cx="3528392" cy="7200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7729517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slov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064500" cy="712788"/>
          </a:xfrm>
        </p:spPr>
        <p:txBody>
          <a:bodyPr/>
          <a:lstStyle/>
          <a:p>
            <a:pPr algn="ctr"/>
            <a:r>
              <a:rPr lang="hr-HR" altLang="sr-Latn-RS" sz="3200" dirty="0">
                <a:solidFill>
                  <a:schemeClr val="tx2"/>
                </a:solidFill>
              </a:rPr>
              <a:t>Ugovor o koncesiji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268413"/>
            <a:ext cx="8136582" cy="4968899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None/>
              <a:defRPr/>
            </a:pPr>
            <a:r>
              <a:rPr lang="hr-HR" sz="2000" kern="1200" dirty="0"/>
              <a:t>ZUP – upravni ugovor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000" kern="1200" dirty="0"/>
              <a:t>jedna stranka u postupku javnopravno tijelo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000" kern="1200" dirty="0"/>
              <a:t>da ugovoru prethodi donošenje upravnog akta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000" kern="1200" dirty="0"/>
              <a:t>da se ugovorom izvršavaju prava i obveze iz upravnog akta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000" kern="1200" dirty="0"/>
              <a:t>da je upravni ugovor propisan i kroz posebni zakon</a:t>
            </a:r>
            <a:endParaRPr lang="hr-HR" sz="1900" dirty="0"/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endParaRPr lang="hr-HR" sz="800" dirty="0"/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1900" dirty="0"/>
              <a:t>Upravni ugovor sklapa javnopravno tijelo i stranka o izvršenju prava i obveza utvrđenih u odluci o davanju koncesije kojim je riješena upravna stvar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1900" dirty="0"/>
              <a:t>Ugovor o koncesiji nije u svojoj naravi rezultat pregovora dviju strana, davatelja koncesije i koncesionara, već je rezultat jednostranog odlučivanja davatelja koncesije kojim se daje „ekskluzivno“ pravo na obavljanje određene djelatnosti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endParaRPr lang="hr-HR" sz="19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7001040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dirty="0">
                <a:solidFill>
                  <a:schemeClr val="tx2"/>
                </a:solidFill>
              </a:rPr>
              <a:t>Izmjene ugovora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124744"/>
            <a:ext cx="8208912" cy="4608512"/>
          </a:xfrm>
        </p:spPr>
        <p:txBody>
          <a:bodyPr/>
          <a:lstStyle/>
          <a:p>
            <a:pPr marL="361950" indent="-361950" algn="just">
              <a:spcBef>
                <a:spcPts val="600"/>
              </a:spcBef>
              <a:buNone/>
            </a:pPr>
            <a:r>
              <a:rPr lang="pl-PL" sz="1800" dirty="0"/>
              <a:t>1. kada su uvjeti i mogućnosti za nastanak izmjene </a:t>
            </a:r>
            <a:r>
              <a:rPr lang="pl-PL" sz="1800" b="1" dirty="0"/>
              <a:t>bili predviđeni </a:t>
            </a:r>
            <a:r>
              <a:rPr lang="pl-PL" sz="1800" dirty="0"/>
              <a:t>u dokumentaciji za nadmetanje i ugovoru o </a:t>
            </a:r>
            <a:r>
              <a:rPr lang="vi-VN" sz="1800" dirty="0"/>
              <a:t>koncesiji</a:t>
            </a:r>
            <a:endParaRPr lang="hr-HR" sz="1800" dirty="0"/>
          </a:p>
          <a:p>
            <a:pPr marL="361950" indent="-361950">
              <a:spcBef>
                <a:spcPts val="600"/>
              </a:spcBef>
              <a:buNone/>
            </a:pPr>
            <a:r>
              <a:rPr lang="hr-HR" sz="1800" dirty="0"/>
              <a:t>2</a:t>
            </a:r>
            <a:r>
              <a:rPr lang="hr-HR" sz="1800" b="1" dirty="0"/>
              <a:t>.   za dodatne radove ili usluge </a:t>
            </a:r>
            <a:r>
              <a:rPr lang="hr-HR" sz="1800" dirty="0"/>
              <a:t>koncesionara koji su se pokazali potrebnima i koji nisu bili uključeni u prvotnu koncesiju, ako promjena koncesionara:</a:t>
            </a:r>
          </a:p>
          <a:p>
            <a:pPr marL="762000" lvl="1" indent="0">
              <a:spcBef>
                <a:spcPts val="600"/>
              </a:spcBef>
              <a:buNone/>
            </a:pPr>
            <a:r>
              <a:rPr lang="hr-HR" sz="1800" dirty="0"/>
              <a:t>a) nije moguća zbog gospodarskih ili tehničkih razloga</a:t>
            </a:r>
          </a:p>
          <a:p>
            <a:pPr marL="762000" lvl="1" indent="0">
              <a:spcBef>
                <a:spcPts val="600"/>
              </a:spcBef>
              <a:buNone/>
            </a:pPr>
            <a:r>
              <a:rPr lang="hr-HR" sz="1800" dirty="0"/>
              <a:t>b) prouzročila bi značajne poteškoće ili znatno povećanje troškova za davatelja koncesije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hr-HR" sz="1800" dirty="0"/>
              <a:t>3. kada je kumulativno ispunjeno sljedeće:</a:t>
            </a:r>
          </a:p>
          <a:p>
            <a:pPr marL="762000" lvl="1" indent="0">
              <a:spcBef>
                <a:spcPts val="600"/>
              </a:spcBef>
              <a:buNone/>
            </a:pPr>
            <a:r>
              <a:rPr lang="hr-HR" sz="1800" dirty="0"/>
              <a:t>a) izmjena </a:t>
            </a:r>
            <a:r>
              <a:rPr lang="hr-HR" sz="1800" b="1" dirty="0"/>
              <a:t>ne mijenja </a:t>
            </a:r>
            <a:r>
              <a:rPr lang="hr-HR" sz="1800" dirty="0"/>
              <a:t>vrstu i/ili predmet ugovora o koncesiji</a:t>
            </a:r>
          </a:p>
          <a:p>
            <a:pPr marL="762000" lvl="1" indent="0">
              <a:spcBef>
                <a:spcPts val="600"/>
              </a:spcBef>
              <a:buNone/>
            </a:pPr>
            <a:r>
              <a:rPr lang="hr-HR" sz="1800" dirty="0"/>
              <a:t>b) potreba za izmjenom nastala je nakon sklapanja ugovora o koncesiji </a:t>
            </a:r>
            <a:r>
              <a:rPr lang="hr-HR" sz="1800" b="1" dirty="0"/>
              <a:t>kao posljedica okolnosti </a:t>
            </a:r>
            <a:r>
              <a:rPr lang="hr-HR" sz="1800" dirty="0"/>
              <a:t>koje, postupajući s dužnom pažnjom, davatelj koncesije nije mogao predvidjeti</a:t>
            </a:r>
          </a:p>
          <a:p>
            <a:pPr marL="762000" lvl="1" indent="0">
              <a:spcBef>
                <a:spcPts val="600"/>
              </a:spcBef>
              <a:buNone/>
            </a:pPr>
            <a:r>
              <a:rPr lang="vi-VN" sz="1800" dirty="0"/>
              <a:t>c) </a:t>
            </a:r>
            <a:r>
              <a:rPr lang="hr-HR" sz="1800" dirty="0"/>
              <a:t>ako je učinjeno nekoliko uzastopnih izmjena ugovora o koncesiji, bilo koje povećanje vrijednosti ne smije premašivati 50 % vrijednosti prvotne koncesije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hr-HR" sz="1800" dirty="0"/>
              <a:t>4. ako izmjene, bez obzira na njihovu vrijednost, nisu BITNE IZMJENE</a:t>
            </a:r>
          </a:p>
          <a:p>
            <a:pPr marL="0" indent="0" algn="just">
              <a:spcBef>
                <a:spcPts val="600"/>
              </a:spcBef>
              <a:buNone/>
            </a:pPr>
            <a:endParaRPr lang="hr-HR" sz="800" b="1" dirty="0"/>
          </a:p>
          <a:p>
            <a:pPr marL="366713" lvl="1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r-HR" sz="1800" b="1" dirty="0"/>
              <a:t>ne smije se mijenjati vrsta i/ili predmet ugovora o koncesiji!</a:t>
            </a:r>
          </a:p>
          <a:p>
            <a:pPr marL="400050" lvl="1" indent="0" algn="just">
              <a:spcBef>
                <a:spcPts val="600"/>
              </a:spcBef>
              <a:buNone/>
            </a:pPr>
            <a:endParaRPr lang="hr-HR" sz="1800" dirty="0"/>
          </a:p>
        </p:txBody>
      </p:sp>
    </p:spTree>
    <p:extLst>
      <p:ext uri="{BB962C8B-B14F-4D97-AF65-F5344CB8AC3E}">
        <p14:creationId xmlns:p14="http://schemas.microsoft.com/office/powerpoint/2010/main" val="155910766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dirty="0">
                <a:solidFill>
                  <a:schemeClr val="tx2"/>
                </a:solidFill>
              </a:rPr>
              <a:t>Bitne izmjene ugovora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1554262"/>
            <a:ext cx="7560840" cy="3890962"/>
          </a:xfrm>
        </p:spPr>
        <p:txBody>
          <a:bodyPr/>
          <a:lstStyle/>
          <a:p>
            <a:pPr marL="0" indent="0" algn="just">
              <a:spcBef>
                <a:spcPts val="1800"/>
              </a:spcBef>
              <a:buNone/>
            </a:pPr>
            <a:r>
              <a:rPr lang="hr-HR" sz="1800" dirty="0"/>
              <a:t>1. izmjena uvodi uvjete koji bi, da su bili dio postupka davanja koncesije, učinili mogućim </a:t>
            </a:r>
            <a:r>
              <a:rPr lang="hr-HR" sz="1800" b="1" dirty="0"/>
              <a:t>odabir nekog drugog </a:t>
            </a:r>
            <a:r>
              <a:rPr lang="hr-HR" sz="1800" dirty="0"/>
              <a:t>ponuditelja umjesto onog koji je odabran kao najpovoljniji ili bi učinili mogućim sklapanje ugovora o koncesiji s drugim ponuditeljem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hr-HR" sz="1800" dirty="0"/>
              <a:t>2. izmjena utječe na </a:t>
            </a:r>
            <a:r>
              <a:rPr lang="hr-HR" sz="1800" b="1" dirty="0"/>
              <a:t>ekonomsku ravnotežu </a:t>
            </a:r>
            <a:r>
              <a:rPr lang="hr-HR" sz="1800" dirty="0"/>
              <a:t>koncesije u korist koncesionara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hr-HR" sz="1800" dirty="0"/>
              <a:t>3. izmjena </a:t>
            </a:r>
            <a:r>
              <a:rPr lang="hr-HR" sz="1800" b="1" dirty="0"/>
              <a:t>znatno proširuje opseg djelatnosti </a:t>
            </a:r>
            <a:r>
              <a:rPr lang="hr-HR" sz="1800" dirty="0"/>
              <a:t>koncesije radi uključivanja robe radova ili usluga koji nisu bili uključeni u ugovor o koncesiji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hr-HR" sz="1800" dirty="0"/>
              <a:t>4. mijenja se </a:t>
            </a:r>
            <a:r>
              <a:rPr lang="hr-HR" sz="1800" b="1" dirty="0"/>
              <a:t>koncesionar</a:t>
            </a:r>
            <a:r>
              <a:rPr lang="hr-HR" sz="1800" dirty="0"/>
              <a:t> (osim u slučaju prijenosa koncesije)</a:t>
            </a:r>
          </a:p>
          <a:p>
            <a:pPr marL="0" indent="0" algn="just">
              <a:spcBef>
                <a:spcPts val="1800"/>
              </a:spcBef>
              <a:buNone/>
            </a:pPr>
            <a:endParaRPr lang="hr-HR" sz="1800" dirty="0"/>
          </a:p>
          <a:p>
            <a:pPr marL="0" indent="0" algn="just">
              <a:spcBef>
                <a:spcPts val="1800"/>
              </a:spcBef>
              <a:buNone/>
            </a:pPr>
            <a:endParaRPr lang="hr-HR" sz="1800" dirty="0"/>
          </a:p>
        </p:txBody>
      </p:sp>
      <p:sp>
        <p:nvSpPr>
          <p:cNvPr id="4" name="TekstniOkvir 3"/>
          <p:cNvSpPr txBox="1"/>
          <p:nvPr/>
        </p:nvSpPr>
        <p:spPr>
          <a:xfrm>
            <a:off x="539552" y="515719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r-HR" b="1" dirty="0">
                <a:solidFill>
                  <a:srgbClr val="000066"/>
                </a:solidFill>
              </a:rPr>
              <a:t>Ako je u ugovor o koncesiji potrebno unijeti bitne izmjene, davatelj koncesije pokrenut će novi postupak davanja koncesije i sklopiti novi ugovor o koncesiji.</a:t>
            </a:r>
          </a:p>
          <a:p>
            <a:pPr algn="just"/>
            <a:endParaRPr lang="hr-HR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800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dirty="0">
                <a:solidFill>
                  <a:schemeClr val="tx2"/>
                </a:solidFill>
              </a:rPr>
              <a:t>Radnje koje prethode izmjeni</a:t>
            </a:r>
          </a:p>
        </p:txBody>
      </p:sp>
      <p:sp>
        <p:nvSpPr>
          <p:cNvPr id="4" name="Zaobljeni pravokutnik 3"/>
          <p:cNvSpPr/>
          <p:nvPr/>
        </p:nvSpPr>
        <p:spPr bwMode="auto">
          <a:xfrm>
            <a:off x="827584" y="1844824"/>
            <a:ext cx="1224136" cy="792088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5" name="Zaobljeni pravokutnik 4"/>
          <p:cNvSpPr/>
          <p:nvPr/>
        </p:nvSpPr>
        <p:spPr bwMode="auto">
          <a:xfrm>
            <a:off x="611560" y="1556792"/>
            <a:ext cx="1584176" cy="10406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r>
              <a:rPr lang="hr-HR" sz="1400" b="1" dirty="0">
                <a:solidFill>
                  <a:srgbClr val="000066"/>
                </a:solidFill>
                <a:latin typeface="Arial" charset="0"/>
              </a:rPr>
              <a:t>DETALJNA FINANCIJSKA ANALIZA</a:t>
            </a:r>
          </a:p>
        </p:txBody>
      </p:sp>
      <p:sp>
        <p:nvSpPr>
          <p:cNvPr id="6" name="Zaobljeni pravokutnik 5"/>
          <p:cNvSpPr/>
          <p:nvPr/>
        </p:nvSpPr>
        <p:spPr bwMode="auto">
          <a:xfrm>
            <a:off x="2411760" y="1567387"/>
            <a:ext cx="1584176" cy="10260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r>
              <a:rPr lang="hr-HR" sz="1400" b="1" dirty="0">
                <a:solidFill>
                  <a:srgbClr val="000066"/>
                </a:solidFill>
                <a:latin typeface="Arial" charset="0"/>
              </a:rPr>
              <a:t>OBRAZLOŽENJE PRAVNOG TEMELJA</a:t>
            </a:r>
          </a:p>
        </p:txBody>
      </p:sp>
      <p:sp>
        <p:nvSpPr>
          <p:cNvPr id="7" name="Zaobljeni pravokutnik 6"/>
          <p:cNvSpPr/>
          <p:nvPr/>
        </p:nvSpPr>
        <p:spPr bwMode="auto">
          <a:xfrm>
            <a:off x="6156176" y="1567387"/>
            <a:ext cx="1800200" cy="10260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r>
              <a:rPr lang="hr-HR" sz="1400" b="1" dirty="0">
                <a:solidFill>
                  <a:srgbClr val="000066"/>
                </a:solidFill>
                <a:latin typeface="Arial" charset="0"/>
              </a:rPr>
              <a:t>OBRAZLOŽENJE OSTALIH UČINAKA</a:t>
            </a:r>
          </a:p>
        </p:txBody>
      </p:sp>
      <p:sp>
        <p:nvSpPr>
          <p:cNvPr id="8" name="Zaobljeni pravokutnik 7"/>
          <p:cNvSpPr/>
          <p:nvPr/>
        </p:nvSpPr>
        <p:spPr bwMode="auto">
          <a:xfrm>
            <a:off x="4211960" y="1556792"/>
            <a:ext cx="1728192" cy="10406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r>
              <a:rPr lang="hr-HR" sz="1400" b="1" dirty="0">
                <a:solidFill>
                  <a:srgbClr val="000066"/>
                </a:solidFill>
                <a:latin typeface="Arial" charset="0"/>
              </a:rPr>
              <a:t>PROCJENA VRIJEDNOSTI KONCESIJE NAKONA IZMJENE</a:t>
            </a:r>
          </a:p>
        </p:txBody>
      </p:sp>
      <p:sp>
        <p:nvSpPr>
          <p:cNvPr id="12" name="Zaobljeni pravokutnik 11"/>
          <p:cNvSpPr/>
          <p:nvPr/>
        </p:nvSpPr>
        <p:spPr bwMode="auto">
          <a:xfrm>
            <a:off x="719572" y="3101535"/>
            <a:ext cx="1368152" cy="100811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72000" algn="ctr" eaLnBrk="0" fontAlgn="base" hangingPunct="0">
              <a:spcAft>
                <a:spcPct val="0"/>
              </a:spcAft>
              <a:buClr>
                <a:srgbClr val="3783FF"/>
              </a:buClr>
              <a:buSzPct val="123000"/>
            </a:pPr>
            <a:r>
              <a:rPr lang="hr-HR" sz="1400" b="1" dirty="0">
                <a:solidFill>
                  <a:srgbClr val="000066"/>
                </a:solidFill>
              </a:rPr>
              <a:t>MIŠLJENJA</a:t>
            </a:r>
          </a:p>
        </p:txBody>
      </p:sp>
      <p:sp>
        <p:nvSpPr>
          <p:cNvPr id="13" name="Zaobljeni pravokutnik 12"/>
          <p:cNvSpPr/>
          <p:nvPr/>
        </p:nvSpPr>
        <p:spPr bwMode="auto">
          <a:xfrm>
            <a:off x="675430" y="4659204"/>
            <a:ext cx="1872208" cy="890603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85725" algn="ctr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</a:pPr>
            <a:r>
              <a:rPr lang="hr-HR" sz="1400" b="1" dirty="0">
                <a:solidFill>
                  <a:srgbClr val="FFFFFF"/>
                </a:solidFill>
              </a:rPr>
              <a:t>Odluka o izmjeni odluke</a:t>
            </a:r>
          </a:p>
        </p:txBody>
      </p:sp>
      <p:sp>
        <p:nvSpPr>
          <p:cNvPr id="14" name="Zaobljeni pravokutnik 13"/>
          <p:cNvSpPr/>
          <p:nvPr/>
        </p:nvSpPr>
        <p:spPr bwMode="auto">
          <a:xfrm>
            <a:off x="5459781" y="4675078"/>
            <a:ext cx="1920531" cy="874729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85725" algn="ctr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</a:pPr>
            <a:r>
              <a:rPr lang="hr-HR" sz="1400" b="1" dirty="0">
                <a:solidFill>
                  <a:srgbClr val="FFFFFF"/>
                </a:solidFill>
              </a:rPr>
              <a:t>Sklapanje dodatka ugovoru o koncesiji</a:t>
            </a:r>
          </a:p>
        </p:txBody>
      </p:sp>
      <p:sp>
        <p:nvSpPr>
          <p:cNvPr id="16" name="Zaobljeni pravokutnik 15"/>
          <p:cNvSpPr/>
          <p:nvPr/>
        </p:nvSpPr>
        <p:spPr bwMode="auto">
          <a:xfrm>
            <a:off x="3059832" y="4659204"/>
            <a:ext cx="1872208" cy="890603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85725" algn="ctr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</a:pPr>
            <a:r>
              <a:rPr lang="hr-HR" sz="1400" b="1" dirty="0">
                <a:solidFill>
                  <a:srgbClr val="FFFFFF"/>
                </a:solidFill>
              </a:rPr>
              <a:t>Objava Odluka o izmjeni odluke</a:t>
            </a:r>
          </a:p>
        </p:txBody>
      </p:sp>
      <p:sp>
        <p:nvSpPr>
          <p:cNvPr id="17" name="Strelica dolje 16"/>
          <p:cNvSpPr/>
          <p:nvPr/>
        </p:nvSpPr>
        <p:spPr bwMode="auto">
          <a:xfrm>
            <a:off x="1335709" y="2722173"/>
            <a:ext cx="207886" cy="288032"/>
          </a:xfrm>
          <a:prstGeom prst="downArrow">
            <a:avLst/>
          </a:prstGeom>
          <a:solidFill>
            <a:srgbClr val="CCECFF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8" name="Strelica dolje 17"/>
          <p:cNvSpPr/>
          <p:nvPr/>
        </p:nvSpPr>
        <p:spPr bwMode="auto">
          <a:xfrm>
            <a:off x="1348162" y="4255055"/>
            <a:ext cx="207886" cy="288032"/>
          </a:xfrm>
          <a:prstGeom prst="downArrow">
            <a:avLst/>
          </a:prstGeom>
          <a:solidFill>
            <a:srgbClr val="CCECFF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9" name="Strelica dolje 18"/>
          <p:cNvSpPr/>
          <p:nvPr/>
        </p:nvSpPr>
        <p:spPr bwMode="auto">
          <a:xfrm rot="16200000">
            <a:off x="2643332" y="4925671"/>
            <a:ext cx="321664" cy="357668"/>
          </a:xfrm>
          <a:prstGeom prst="downArrow">
            <a:avLst/>
          </a:prstGeom>
          <a:solidFill>
            <a:srgbClr val="CCECFF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0" name="Strelica dolje 19"/>
          <p:cNvSpPr/>
          <p:nvPr/>
        </p:nvSpPr>
        <p:spPr bwMode="auto">
          <a:xfrm rot="16200000">
            <a:off x="5024422" y="4938580"/>
            <a:ext cx="321664" cy="357668"/>
          </a:xfrm>
          <a:prstGeom prst="downArrow">
            <a:avLst/>
          </a:prstGeom>
          <a:solidFill>
            <a:srgbClr val="CCECFF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2051" name="Picture 3" descr="C:\Users\igasparic\AppData\Local\Microsoft\Windows\Temporary Internet Files\Content.IE5\MWDJLARR\contract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644562"/>
            <a:ext cx="2065412" cy="108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708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slov 1"/>
          <p:cNvSpPr>
            <a:spLocks noGrp="1"/>
          </p:cNvSpPr>
          <p:nvPr>
            <p:ph type="title"/>
          </p:nvPr>
        </p:nvSpPr>
        <p:spPr>
          <a:xfrm>
            <a:off x="1116013" y="260350"/>
            <a:ext cx="6511925" cy="720725"/>
          </a:xfrm>
        </p:spPr>
        <p:txBody>
          <a:bodyPr/>
          <a:lstStyle/>
          <a:p>
            <a:pPr algn="ctr">
              <a:lnSpc>
                <a:spcPct val="80000"/>
              </a:lnSpc>
              <a:spcAft>
                <a:spcPct val="20000"/>
              </a:spcAft>
            </a:pPr>
            <a:r>
              <a:rPr lang="hr-HR" altLang="sr-Latn-RS" sz="3200" dirty="0">
                <a:solidFill>
                  <a:schemeClr val="tx2"/>
                </a:solidFill>
              </a:rPr>
              <a:t>Obveze davatelja koncesija u provedbi politike koncesija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4213" y="1340768"/>
            <a:ext cx="7343775" cy="5112568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Prikuplja podatke za izradu godišnjeg izvješća o ugovorima o koncesiji i dostavlja ga MF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Vodi evidenciju o poslovanju koncesionara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Dostavlja MF podatke o koncesiji nakon sklapanja ugovora o koncesiji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Izrađuje plan davanja koncesija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Koristi Registar koncesija u svrhu nadzora urednog plaćanja naknade za koncesiju i provedbe ugovora o koncesiji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Kontinuirano nadzire rad koncesionara i izvršavanje obveza iz ugovora o koncesiji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Surađuje s nadležnim državnim odvjetništvom i inspekcijskom službom MF</a:t>
            </a:r>
          </a:p>
          <a:p>
            <a:pPr marL="0" indent="0">
              <a:buNone/>
              <a:defRPr/>
            </a:pPr>
            <a:endParaRPr lang="hr-HR" sz="2400" dirty="0"/>
          </a:p>
          <a:p>
            <a:pPr marL="0" indent="0">
              <a:buNone/>
              <a:defRPr/>
            </a:pPr>
            <a:endParaRPr lang="hr-HR" sz="2800" dirty="0"/>
          </a:p>
          <a:p>
            <a:pPr marL="0" indent="0">
              <a:buNone/>
              <a:defRPr/>
            </a:pPr>
            <a:endParaRPr lang="hr-HR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52144999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rostoručno 27"/>
          <p:cNvSpPr/>
          <p:nvPr/>
        </p:nvSpPr>
        <p:spPr>
          <a:xfrm>
            <a:off x="2873854" y="2776606"/>
            <a:ext cx="1858962" cy="1710729"/>
          </a:xfrm>
          <a:custGeom>
            <a:avLst/>
            <a:gdLst>
              <a:gd name="connsiteX0" fmla="*/ 0 w 1751169"/>
              <a:gd name="connsiteY0" fmla="*/ 229611 h 1530742"/>
              <a:gd name="connsiteX1" fmla="*/ 985798 w 1751169"/>
              <a:gd name="connsiteY1" fmla="*/ 229611 h 1530742"/>
              <a:gd name="connsiteX2" fmla="*/ 985798 w 1751169"/>
              <a:gd name="connsiteY2" fmla="*/ 0 h 1530742"/>
              <a:gd name="connsiteX3" fmla="*/ 1751169 w 1751169"/>
              <a:gd name="connsiteY3" fmla="*/ 765371 h 1530742"/>
              <a:gd name="connsiteX4" fmla="*/ 985798 w 1751169"/>
              <a:gd name="connsiteY4" fmla="*/ 1530742 h 1530742"/>
              <a:gd name="connsiteX5" fmla="*/ 985798 w 1751169"/>
              <a:gd name="connsiteY5" fmla="*/ 1301131 h 1530742"/>
              <a:gd name="connsiteX6" fmla="*/ 0 w 1751169"/>
              <a:gd name="connsiteY6" fmla="*/ 1301131 h 1530742"/>
              <a:gd name="connsiteX7" fmla="*/ 0 w 1751169"/>
              <a:gd name="connsiteY7" fmla="*/ 229611 h 153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1169" h="1530742">
                <a:moveTo>
                  <a:pt x="0" y="229611"/>
                </a:moveTo>
                <a:lnTo>
                  <a:pt x="985798" y="229611"/>
                </a:lnTo>
                <a:lnTo>
                  <a:pt x="985798" y="0"/>
                </a:lnTo>
                <a:lnTo>
                  <a:pt x="1751169" y="765371"/>
                </a:lnTo>
                <a:lnTo>
                  <a:pt x="985798" y="1530742"/>
                </a:lnTo>
                <a:lnTo>
                  <a:pt x="985798" y="1301131"/>
                </a:lnTo>
                <a:lnTo>
                  <a:pt x="0" y="1301131"/>
                </a:lnTo>
                <a:lnTo>
                  <a:pt x="0" y="22961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70813" tIns="237866" rIns="476191" bIns="237866" spcCol="1270" anchor="ctr"/>
          <a:lstStyle/>
          <a:p>
            <a:pPr indent="-4572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9" name="Prostoručno 28"/>
          <p:cNvSpPr/>
          <p:nvPr/>
        </p:nvSpPr>
        <p:spPr>
          <a:xfrm>
            <a:off x="4932040" y="2718709"/>
            <a:ext cx="1858962" cy="1710729"/>
          </a:xfrm>
          <a:custGeom>
            <a:avLst/>
            <a:gdLst>
              <a:gd name="connsiteX0" fmla="*/ 0 w 1751169"/>
              <a:gd name="connsiteY0" fmla="*/ 229611 h 1530742"/>
              <a:gd name="connsiteX1" fmla="*/ 985798 w 1751169"/>
              <a:gd name="connsiteY1" fmla="*/ 229611 h 1530742"/>
              <a:gd name="connsiteX2" fmla="*/ 985798 w 1751169"/>
              <a:gd name="connsiteY2" fmla="*/ 0 h 1530742"/>
              <a:gd name="connsiteX3" fmla="*/ 1751169 w 1751169"/>
              <a:gd name="connsiteY3" fmla="*/ 765371 h 1530742"/>
              <a:gd name="connsiteX4" fmla="*/ 985798 w 1751169"/>
              <a:gd name="connsiteY4" fmla="*/ 1530742 h 1530742"/>
              <a:gd name="connsiteX5" fmla="*/ 985798 w 1751169"/>
              <a:gd name="connsiteY5" fmla="*/ 1301131 h 1530742"/>
              <a:gd name="connsiteX6" fmla="*/ 0 w 1751169"/>
              <a:gd name="connsiteY6" fmla="*/ 1301131 h 1530742"/>
              <a:gd name="connsiteX7" fmla="*/ 0 w 1751169"/>
              <a:gd name="connsiteY7" fmla="*/ 229611 h 153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1169" h="1530742">
                <a:moveTo>
                  <a:pt x="0" y="229611"/>
                </a:moveTo>
                <a:lnTo>
                  <a:pt x="985798" y="229611"/>
                </a:lnTo>
                <a:lnTo>
                  <a:pt x="985798" y="0"/>
                </a:lnTo>
                <a:lnTo>
                  <a:pt x="1751169" y="765371"/>
                </a:lnTo>
                <a:lnTo>
                  <a:pt x="985798" y="1530742"/>
                </a:lnTo>
                <a:lnTo>
                  <a:pt x="985798" y="1301131"/>
                </a:lnTo>
                <a:lnTo>
                  <a:pt x="0" y="1301131"/>
                </a:lnTo>
                <a:lnTo>
                  <a:pt x="0" y="22961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70813" tIns="237866" rIns="476191" bIns="237866" spcCol="1270" anchor="ctr"/>
          <a:lstStyle/>
          <a:p>
            <a:pPr indent="-4572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27" name="Prostoručno 26"/>
          <p:cNvSpPr/>
          <p:nvPr/>
        </p:nvSpPr>
        <p:spPr>
          <a:xfrm>
            <a:off x="552798" y="2710973"/>
            <a:ext cx="1858962" cy="1710729"/>
          </a:xfrm>
          <a:custGeom>
            <a:avLst/>
            <a:gdLst>
              <a:gd name="connsiteX0" fmla="*/ 0 w 1751169"/>
              <a:gd name="connsiteY0" fmla="*/ 229611 h 1530742"/>
              <a:gd name="connsiteX1" fmla="*/ 985798 w 1751169"/>
              <a:gd name="connsiteY1" fmla="*/ 229611 h 1530742"/>
              <a:gd name="connsiteX2" fmla="*/ 985798 w 1751169"/>
              <a:gd name="connsiteY2" fmla="*/ 0 h 1530742"/>
              <a:gd name="connsiteX3" fmla="*/ 1751169 w 1751169"/>
              <a:gd name="connsiteY3" fmla="*/ 765371 h 1530742"/>
              <a:gd name="connsiteX4" fmla="*/ 985798 w 1751169"/>
              <a:gd name="connsiteY4" fmla="*/ 1530742 h 1530742"/>
              <a:gd name="connsiteX5" fmla="*/ 985798 w 1751169"/>
              <a:gd name="connsiteY5" fmla="*/ 1301131 h 1530742"/>
              <a:gd name="connsiteX6" fmla="*/ 0 w 1751169"/>
              <a:gd name="connsiteY6" fmla="*/ 1301131 h 1530742"/>
              <a:gd name="connsiteX7" fmla="*/ 0 w 1751169"/>
              <a:gd name="connsiteY7" fmla="*/ 229611 h 153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1169" h="1530742">
                <a:moveTo>
                  <a:pt x="0" y="229611"/>
                </a:moveTo>
                <a:lnTo>
                  <a:pt x="985798" y="229611"/>
                </a:lnTo>
                <a:lnTo>
                  <a:pt x="985798" y="0"/>
                </a:lnTo>
                <a:lnTo>
                  <a:pt x="1751169" y="765371"/>
                </a:lnTo>
                <a:lnTo>
                  <a:pt x="985798" y="1530742"/>
                </a:lnTo>
                <a:lnTo>
                  <a:pt x="985798" y="1301131"/>
                </a:lnTo>
                <a:lnTo>
                  <a:pt x="0" y="1301131"/>
                </a:lnTo>
                <a:lnTo>
                  <a:pt x="0" y="22961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70813" tIns="237866" rIns="476191" bIns="237866" spcCol="1270" anchor="ctr"/>
          <a:lstStyle/>
          <a:p>
            <a:pPr indent="-4572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3314" name="Naslov 1"/>
          <p:cNvSpPr>
            <a:spLocks noGrp="1"/>
          </p:cNvSpPr>
          <p:nvPr>
            <p:ph type="title"/>
          </p:nvPr>
        </p:nvSpPr>
        <p:spPr>
          <a:xfrm>
            <a:off x="971550" y="333375"/>
            <a:ext cx="6511925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hr-HR" altLang="sr-Latn-RS" sz="3200" kern="1200" dirty="0">
                <a:solidFill>
                  <a:schemeClr val="tx2"/>
                </a:solidFill>
              </a:rPr>
              <a:t>Nadzor davatelja koncesija </a:t>
            </a:r>
            <a:br>
              <a:rPr lang="hr-HR" altLang="sr-Latn-RS" dirty="0"/>
            </a:br>
            <a:endParaRPr lang="hr-HR" altLang="sr-Latn-RS" dirty="0"/>
          </a:p>
        </p:txBody>
      </p:sp>
      <p:sp>
        <p:nvSpPr>
          <p:cNvPr id="15363" name="Rezervirano mjesto sadržaja 2"/>
          <p:cNvSpPr>
            <a:spLocks noGrp="1"/>
          </p:cNvSpPr>
          <p:nvPr>
            <p:ph idx="1"/>
          </p:nvPr>
        </p:nvSpPr>
        <p:spPr>
          <a:xfrm>
            <a:off x="131978" y="1132166"/>
            <a:ext cx="8353425" cy="50405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hr-HR" altLang="sr-Latn-RS" sz="2300" dirty="0"/>
              <a:t>Kontinuirano nadzire rad koncesionara i izvršavanje obveza iz ugovora o koncesiji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hr-HR" altLang="sr-Latn-RS" sz="2300" dirty="0"/>
          </a:p>
          <a:p>
            <a:pPr>
              <a:buFont typeface="Arial" panose="020B0604020202020204" pitchFamily="34" charset="0"/>
              <a:buChar char="•"/>
              <a:defRPr/>
            </a:pPr>
            <a:endParaRPr lang="hr-HR" altLang="sr-Latn-RS" sz="2300" dirty="0"/>
          </a:p>
          <a:p>
            <a:pPr marL="0" indent="0">
              <a:buFont typeface="Symbol" pitchFamily="18" charset="2"/>
              <a:buNone/>
              <a:defRPr/>
            </a:pPr>
            <a:endParaRPr lang="hr-HR" altLang="sr-Latn-RS" sz="2300" dirty="0"/>
          </a:p>
          <a:p>
            <a:pPr marL="0" indent="0">
              <a:buFont typeface="Symbol" pitchFamily="18" charset="2"/>
              <a:buNone/>
              <a:defRPr/>
            </a:pPr>
            <a:endParaRPr lang="hr-HR" altLang="sr-Latn-RS" sz="2300" dirty="0"/>
          </a:p>
          <a:p>
            <a:pPr marL="0" indent="0">
              <a:buNone/>
              <a:defRPr/>
            </a:pPr>
            <a:endParaRPr lang="hr-HR" sz="2600" dirty="0"/>
          </a:p>
          <a:p>
            <a:pPr>
              <a:defRPr/>
            </a:pPr>
            <a:endParaRPr lang="hr-HR" altLang="sr-Latn-RS" sz="2600" dirty="0"/>
          </a:p>
          <a:p>
            <a:pPr marL="0" indent="0">
              <a:buFont typeface="Symbol" pitchFamily="18" charset="2"/>
              <a:buNone/>
              <a:defRPr/>
            </a:pPr>
            <a:endParaRPr lang="hr-HR" altLang="sr-Latn-RS" sz="2600" dirty="0"/>
          </a:p>
        </p:txBody>
      </p:sp>
      <p:sp>
        <p:nvSpPr>
          <p:cNvPr id="13" name="Prostoručno 12"/>
          <p:cNvSpPr/>
          <p:nvPr/>
        </p:nvSpPr>
        <p:spPr>
          <a:xfrm>
            <a:off x="7285038" y="2708920"/>
            <a:ext cx="1858962" cy="1710729"/>
          </a:xfrm>
          <a:custGeom>
            <a:avLst/>
            <a:gdLst>
              <a:gd name="connsiteX0" fmla="*/ 0 w 1751169"/>
              <a:gd name="connsiteY0" fmla="*/ 229611 h 1530742"/>
              <a:gd name="connsiteX1" fmla="*/ 985798 w 1751169"/>
              <a:gd name="connsiteY1" fmla="*/ 229611 h 1530742"/>
              <a:gd name="connsiteX2" fmla="*/ 985798 w 1751169"/>
              <a:gd name="connsiteY2" fmla="*/ 0 h 1530742"/>
              <a:gd name="connsiteX3" fmla="*/ 1751169 w 1751169"/>
              <a:gd name="connsiteY3" fmla="*/ 765371 h 1530742"/>
              <a:gd name="connsiteX4" fmla="*/ 985798 w 1751169"/>
              <a:gd name="connsiteY4" fmla="*/ 1530742 h 1530742"/>
              <a:gd name="connsiteX5" fmla="*/ 985798 w 1751169"/>
              <a:gd name="connsiteY5" fmla="*/ 1301131 h 1530742"/>
              <a:gd name="connsiteX6" fmla="*/ 0 w 1751169"/>
              <a:gd name="connsiteY6" fmla="*/ 1301131 h 1530742"/>
              <a:gd name="connsiteX7" fmla="*/ 0 w 1751169"/>
              <a:gd name="connsiteY7" fmla="*/ 229611 h 1530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51169" h="1530742">
                <a:moveTo>
                  <a:pt x="0" y="229611"/>
                </a:moveTo>
                <a:lnTo>
                  <a:pt x="985798" y="229611"/>
                </a:lnTo>
                <a:lnTo>
                  <a:pt x="985798" y="0"/>
                </a:lnTo>
                <a:lnTo>
                  <a:pt x="1751169" y="765371"/>
                </a:lnTo>
                <a:lnTo>
                  <a:pt x="985798" y="1530742"/>
                </a:lnTo>
                <a:lnTo>
                  <a:pt x="985798" y="1301131"/>
                </a:lnTo>
                <a:lnTo>
                  <a:pt x="0" y="1301131"/>
                </a:lnTo>
                <a:lnTo>
                  <a:pt x="0" y="229611"/>
                </a:lnTo>
                <a:close/>
              </a:path>
            </a:pathLst>
          </a:cu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70813" tIns="237866" rIns="476191" bIns="237866" spcCol="1270" anchor="ctr"/>
          <a:lstStyle/>
          <a:p>
            <a:pPr indent="-4572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  <a:p>
            <a:pPr marL="114300" lvl="1" indent="-114300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mbol" pitchFamily="18" charset="2"/>
              <a:buChar char="••"/>
              <a:defRPr/>
            </a:pPr>
            <a:endParaRPr lang="hr-HR" sz="1300" dirty="0">
              <a:solidFill>
                <a:srgbClr val="000066">
                  <a:hueOff val="0"/>
                  <a:satOff val="0"/>
                  <a:lumOff val="0"/>
                  <a:alphaOff val="0"/>
                </a:srgbClr>
              </a:solidFill>
            </a:endParaRPr>
          </a:p>
        </p:txBody>
      </p:sp>
      <p:sp>
        <p:nvSpPr>
          <p:cNvPr id="12" name="Prostoručno 11"/>
          <p:cNvSpPr/>
          <p:nvPr/>
        </p:nvSpPr>
        <p:spPr>
          <a:xfrm>
            <a:off x="6610797" y="2979790"/>
            <a:ext cx="1126008" cy="1134200"/>
          </a:xfrm>
          <a:custGeom>
            <a:avLst/>
            <a:gdLst>
              <a:gd name="connsiteX0" fmla="*/ 0 w 875584"/>
              <a:gd name="connsiteY0" fmla="*/ 437792 h 875584"/>
              <a:gd name="connsiteX1" fmla="*/ 437792 w 875584"/>
              <a:gd name="connsiteY1" fmla="*/ 0 h 875584"/>
              <a:gd name="connsiteX2" fmla="*/ 875584 w 875584"/>
              <a:gd name="connsiteY2" fmla="*/ 437792 h 875584"/>
              <a:gd name="connsiteX3" fmla="*/ 437792 w 875584"/>
              <a:gd name="connsiteY3" fmla="*/ 875584 h 875584"/>
              <a:gd name="connsiteX4" fmla="*/ 0 w 875584"/>
              <a:gd name="connsiteY4" fmla="*/ 437792 h 87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84" h="875584">
                <a:moveTo>
                  <a:pt x="0" y="437792"/>
                </a:moveTo>
                <a:cubicBezTo>
                  <a:pt x="0" y="196006"/>
                  <a:pt x="196006" y="0"/>
                  <a:pt x="437792" y="0"/>
                </a:cubicBezTo>
                <a:cubicBezTo>
                  <a:pt x="679578" y="0"/>
                  <a:pt x="875584" y="196006"/>
                  <a:pt x="875584" y="437792"/>
                </a:cubicBezTo>
                <a:cubicBezTo>
                  <a:pt x="875584" y="679578"/>
                  <a:pt x="679578" y="875584"/>
                  <a:pt x="437792" y="875584"/>
                </a:cubicBezTo>
                <a:cubicBezTo>
                  <a:pt x="196006" y="875584"/>
                  <a:pt x="0" y="679578"/>
                  <a:pt x="0" y="43779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8386" tIns="138386" rIns="138386" bIns="138386" spcCol="1270" anchor="ctr"/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r-HR" sz="1400" b="1" dirty="0">
                <a:solidFill>
                  <a:srgbClr val="FFFFFF"/>
                </a:solidFill>
              </a:rPr>
              <a:t>jamstvo</a:t>
            </a:r>
          </a:p>
        </p:txBody>
      </p:sp>
      <p:sp>
        <p:nvSpPr>
          <p:cNvPr id="14343" name="Pravokutnik 9"/>
          <p:cNvSpPr>
            <a:spLocks noChangeArrowheads="1"/>
          </p:cNvSpPr>
          <p:nvPr/>
        </p:nvSpPr>
        <p:spPr bwMode="auto">
          <a:xfrm>
            <a:off x="3247321" y="3137241"/>
            <a:ext cx="11684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400" dirty="0">
                <a:solidFill>
                  <a:srgbClr val="000066"/>
                </a:solidFill>
                <a:latin typeface="Arial" charset="0"/>
              </a:rPr>
              <a:t>- </a:t>
            </a: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uređenje 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  utvrđenih 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nepravilnosti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400" dirty="0">
                <a:solidFill>
                  <a:srgbClr val="000066"/>
                </a:solidFill>
                <a:latin typeface="Arial" charset="0"/>
              </a:rPr>
              <a:t>-</a:t>
            </a:r>
            <a:r>
              <a:rPr lang="hr-HR" altLang="sr-Latn-RS" sz="1400" b="1" dirty="0">
                <a:solidFill>
                  <a:srgbClr val="000066"/>
                </a:solidFill>
                <a:latin typeface="Arial" charset="0"/>
              </a:rPr>
              <a:t>15 dana</a:t>
            </a:r>
          </a:p>
        </p:txBody>
      </p:sp>
      <p:sp>
        <p:nvSpPr>
          <p:cNvPr id="14344" name="Pravokutnik 14"/>
          <p:cNvSpPr>
            <a:spLocks noChangeArrowheads="1"/>
          </p:cNvSpPr>
          <p:nvPr/>
        </p:nvSpPr>
        <p:spPr bwMode="auto">
          <a:xfrm rot="10800000" flipV="1">
            <a:off x="5411384" y="3137241"/>
            <a:ext cx="1187947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- pisano 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  obavijestiti 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koncesionara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- </a:t>
            </a:r>
            <a:r>
              <a:rPr lang="hr-HR" altLang="sr-Latn-RS" sz="1400" b="1" dirty="0">
                <a:solidFill>
                  <a:srgbClr val="000066"/>
                </a:solidFill>
                <a:latin typeface="Arial" charset="0"/>
              </a:rPr>
              <a:t>30 dana</a:t>
            </a:r>
          </a:p>
        </p:txBody>
      </p:sp>
      <p:sp>
        <p:nvSpPr>
          <p:cNvPr id="14345" name="Pravokutnik 15"/>
          <p:cNvSpPr>
            <a:spLocks noChangeArrowheads="1"/>
          </p:cNvSpPr>
          <p:nvPr/>
        </p:nvSpPr>
        <p:spPr bwMode="auto">
          <a:xfrm>
            <a:off x="7642225" y="2996952"/>
            <a:ext cx="1247457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400" dirty="0">
                <a:solidFill>
                  <a:srgbClr val="000066"/>
                </a:solidFill>
                <a:latin typeface="Arial" charset="0"/>
              </a:rPr>
              <a:t>- </a:t>
            </a: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aktiviranje 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  jamstva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300" dirty="0">
                <a:solidFill>
                  <a:srgbClr val="000066"/>
                </a:solidFill>
                <a:latin typeface="Arial" charset="0"/>
              </a:rPr>
              <a:t>- po isteku 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400" dirty="0">
                <a:solidFill>
                  <a:srgbClr val="000066"/>
                </a:solidFill>
                <a:latin typeface="Arial" charset="0"/>
              </a:rPr>
              <a:t>  </a:t>
            </a:r>
            <a:r>
              <a:rPr lang="hr-HR" altLang="sr-Latn-RS" sz="1400" b="1" dirty="0">
                <a:solidFill>
                  <a:srgbClr val="000066"/>
                </a:solidFill>
                <a:latin typeface="Arial" charset="0"/>
              </a:rPr>
              <a:t>30 dana </a:t>
            </a:r>
          </a:p>
          <a:p>
            <a:pPr>
              <a:spcBef>
                <a:spcPct val="0"/>
              </a:spcBef>
              <a:buFont typeface="Symbol" pitchFamily="18" charset="2"/>
              <a:buNone/>
            </a:pPr>
            <a:r>
              <a:rPr lang="hr-HR" altLang="sr-Latn-RS" sz="1400" b="1" dirty="0">
                <a:solidFill>
                  <a:srgbClr val="000066"/>
                </a:solidFill>
                <a:latin typeface="Arial" charset="0"/>
              </a:rPr>
              <a:t>od opomene</a:t>
            </a:r>
          </a:p>
        </p:txBody>
      </p:sp>
      <p:sp>
        <p:nvSpPr>
          <p:cNvPr id="23" name="Prostoručno 22"/>
          <p:cNvSpPr/>
          <p:nvPr/>
        </p:nvSpPr>
        <p:spPr>
          <a:xfrm>
            <a:off x="4308691" y="3064871"/>
            <a:ext cx="1127406" cy="1134200"/>
          </a:xfrm>
          <a:custGeom>
            <a:avLst/>
            <a:gdLst>
              <a:gd name="connsiteX0" fmla="*/ 0 w 875584"/>
              <a:gd name="connsiteY0" fmla="*/ 437792 h 875584"/>
              <a:gd name="connsiteX1" fmla="*/ 437792 w 875584"/>
              <a:gd name="connsiteY1" fmla="*/ 0 h 875584"/>
              <a:gd name="connsiteX2" fmla="*/ 875584 w 875584"/>
              <a:gd name="connsiteY2" fmla="*/ 437792 h 875584"/>
              <a:gd name="connsiteX3" fmla="*/ 437792 w 875584"/>
              <a:gd name="connsiteY3" fmla="*/ 875584 h 875584"/>
              <a:gd name="connsiteX4" fmla="*/ 0 w 875584"/>
              <a:gd name="connsiteY4" fmla="*/ 437792 h 87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84" h="875584">
                <a:moveTo>
                  <a:pt x="0" y="437792"/>
                </a:moveTo>
                <a:cubicBezTo>
                  <a:pt x="0" y="196006"/>
                  <a:pt x="196006" y="0"/>
                  <a:pt x="437792" y="0"/>
                </a:cubicBezTo>
                <a:cubicBezTo>
                  <a:pt x="679578" y="0"/>
                  <a:pt x="875584" y="196006"/>
                  <a:pt x="875584" y="437792"/>
                </a:cubicBezTo>
                <a:cubicBezTo>
                  <a:pt x="875584" y="679578"/>
                  <a:pt x="679578" y="875584"/>
                  <a:pt x="437792" y="875584"/>
                </a:cubicBezTo>
                <a:cubicBezTo>
                  <a:pt x="196006" y="875584"/>
                  <a:pt x="0" y="679578"/>
                  <a:pt x="0" y="43779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8386" tIns="138386" rIns="138386" bIns="138386" spcCol="1270" anchor="ctr"/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r-HR" sz="1250" b="1" dirty="0">
                <a:solidFill>
                  <a:srgbClr val="FFFFFF"/>
                </a:solidFill>
              </a:rPr>
              <a:t>neplaćanje</a:t>
            </a:r>
          </a:p>
        </p:txBody>
      </p:sp>
      <p:sp>
        <p:nvSpPr>
          <p:cNvPr id="24" name="Prostoručno 23"/>
          <p:cNvSpPr/>
          <p:nvPr/>
        </p:nvSpPr>
        <p:spPr>
          <a:xfrm>
            <a:off x="2199825" y="3031806"/>
            <a:ext cx="1126008" cy="1134200"/>
          </a:xfrm>
          <a:custGeom>
            <a:avLst/>
            <a:gdLst>
              <a:gd name="connsiteX0" fmla="*/ 0 w 875584"/>
              <a:gd name="connsiteY0" fmla="*/ 437792 h 875584"/>
              <a:gd name="connsiteX1" fmla="*/ 437792 w 875584"/>
              <a:gd name="connsiteY1" fmla="*/ 0 h 875584"/>
              <a:gd name="connsiteX2" fmla="*/ 875584 w 875584"/>
              <a:gd name="connsiteY2" fmla="*/ 437792 h 875584"/>
              <a:gd name="connsiteX3" fmla="*/ 437792 w 875584"/>
              <a:gd name="connsiteY3" fmla="*/ 875584 h 875584"/>
              <a:gd name="connsiteX4" fmla="*/ 0 w 875584"/>
              <a:gd name="connsiteY4" fmla="*/ 437792 h 87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84" h="875584">
                <a:moveTo>
                  <a:pt x="0" y="437792"/>
                </a:moveTo>
                <a:cubicBezTo>
                  <a:pt x="0" y="196006"/>
                  <a:pt x="196006" y="0"/>
                  <a:pt x="437792" y="0"/>
                </a:cubicBezTo>
                <a:cubicBezTo>
                  <a:pt x="679578" y="0"/>
                  <a:pt x="875584" y="196006"/>
                  <a:pt x="875584" y="437792"/>
                </a:cubicBezTo>
                <a:cubicBezTo>
                  <a:pt x="875584" y="679578"/>
                  <a:pt x="679578" y="875584"/>
                  <a:pt x="437792" y="875584"/>
                </a:cubicBezTo>
                <a:cubicBezTo>
                  <a:pt x="196006" y="875584"/>
                  <a:pt x="0" y="679578"/>
                  <a:pt x="0" y="43779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8386" tIns="138386" rIns="138386" bIns="138386" spcCol="1270" anchor="ctr"/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r-HR" sz="1400" b="1" dirty="0">
                <a:solidFill>
                  <a:srgbClr val="FFFFFF"/>
                </a:solidFill>
              </a:rPr>
              <a:t>uočene nepravilnosti</a:t>
            </a:r>
          </a:p>
        </p:txBody>
      </p:sp>
      <p:sp>
        <p:nvSpPr>
          <p:cNvPr id="25" name="Prostoručno 24"/>
          <p:cNvSpPr/>
          <p:nvPr/>
        </p:nvSpPr>
        <p:spPr>
          <a:xfrm>
            <a:off x="179512" y="3064871"/>
            <a:ext cx="1126008" cy="1134200"/>
          </a:xfrm>
          <a:custGeom>
            <a:avLst/>
            <a:gdLst>
              <a:gd name="connsiteX0" fmla="*/ 0 w 875584"/>
              <a:gd name="connsiteY0" fmla="*/ 437792 h 875584"/>
              <a:gd name="connsiteX1" fmla="*/ 437792 w 875584"/>
              <a:gd name="connsiteY1" fmla="*/ 0 h 875584"/>
              <a:gd name="connsiteX2" fmla="*/ 875584 w 875584"/>
              <a:gd name="connsiteY2" fmla="*/ 437792 h 875584"/>
              <a:gd name="connsiteX3" fmla="*/ 437792 w 875584"/>
              <a:gd name="connsiteY3" fmla="*/ 875584 h 875584"/>
              <a:gd name="connsiteX4" fmla="*/ 0 w 875584"/>
              <a:gd name="connsiteY4" fmla="*/ 437792 h 875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584" h="875584">
                <a:moveTo>
                  <a:pt x="0" y="437792"/>
                </a:moveTo>
                <a:cubicBezTo>
                  <a:pt x="0" y="196006"/>
                  <a:pt x="196006" y="0"/>
                  <a:pt x="437792" y="0"/>
                </a:cubicBezTo>
                <a:cubicBezTo>
                  <a:pt x="679578" y="0"/>
                  <a:pt x="875584" y="196006"/>
                  <a:pt x="875584" y="437792"/>
                </a:cubicBezTo>
                <a:cubicBezTo>
                  <a:pt x="875584" y="679578"/>
                  <a:pt x="679578" y="875584"/>
                  <a:pt x="437792" y="875584"/>
                </a:cubicBezTo>
                <a:cubicBezTo>
                  <a:pt x="196006" y="875584"/>
                  <a:pt x="0" y="679578"/>
                  <a:pt x="0" y="437792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38386" tIns="138386" rIns="138386" bIns="138386" spcCol="1270" anchor="ctr"/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hr-HR" sz="1400" b="1" dirty="0">
                <a:solidFill>
                  <a:srgbClr val="FFFFFF"/>
                </a:solidFill>
              </a:rPr>
              <a:t>uplata</a:t>
            </a:r>
          </a:p>
        </p:txBody>
      </p:sp>
      <p:sp>
        <p:nvSpPr>
          <p:cNvPr id="2" name="TekstniOkvir 1"/>
          <p:cNvSpPr txBox="1"/>
          <p:nvPr/>
        </p:nvSpPr>
        <p:spPr>
          <a:xfrm>
            <a:off x="1187624" y="3031806"/>
            <a:ext cx="1012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lvl="1" defTabSz="577850">
              <a:defRPr/>
            </a:pPr>
            <a:r>
              <a:rPr lang="hr-HR" sz="1400" dirty="0">
                <a:solidFill>
                  <a:srgbClr val="000066"/>
                </a:solidFill>
                <a:latin typeface="Arial" charset="0"/>
              </a:rPr>
              <a:t>- </a:t>
            </a:r>
            <a:r>
              <a:rPr lang="hr-HR" sz="1300" dirty="0">
                <a:solidFill>
                  <a:srgbClr val="000066"/>
                </a:solidFill>
                <a:latin typeface="Arial" charset="0"/>
              </a:rPr>
              <a:t>kroz Registar koncesija</a:t>
            </a:r>
          </a:p>
          <a:p>
            <a:pPr marL="85725" lvl="1" defTabSz="577850">
              <a:defRPr/>
            </a:pPr>
            <a:r>
              <a:rPr lang="hr-HR" sz="1400" dirty="0">
                <a:solidFill>
                  <a:srgbClr val="000066"/>
                </a:solidFill>
                <a:latin typeface="Arial" charset="0"/>
              </a:rPr>
              <a:t>-</a:t>
            </a:r>
            <a:r>
              <a:rPr lang="hr-HR" sz="1400" b="1" dirty="0">
                <a:solidFill>
                  <a:srgbClr val="000066"/>
                </a:solidFill>
                <a:latin typeface="Arial" charset="0"/>
              </a:rPr>
              <a:t>15 dana</a:t>
            </a:r>
          </a:p>
          <a:p>
            <a:endParaRPr lang="hr-HR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198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27" grpId="0" animBg="1"/>
      <p:bldP spid="13" grpId="0" animBg="1"/>
      <p:bldP spid="12" grpId="0" animBg="1"/>
      <p:bldP spid="14343" grpId="0"/>
      <p:bldP spid="14344" grpId="0"/>
      <p:bldP spid="14345" grpId="0"/>
      <p:bldP spid="23" grpId="0" animBg="1"/>
      <p:bldP spid="24" grpId="0" animBg="1"/>
      <p:bldP spid="25" grpId="0" animBg="1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slov 1"/>
          <p:cNvSpPr>
            <a:spLocks noGrp="1"/>
          </p:cNvSpPr>
          <p:nvPr>
            <p:ph type="title"/>
          </p:nvPr>
        </p:nvSpPr>
        <p:spPr>
          <a:xfrm>
            <a:off x="1331913" y="260350"/>
            <a:ext cx="6511925" cy="1143000"/>
          </a:xfrm>
        </p:spPr>
        <p:txBody>
          <a:bodyPr/>
          <a:lstStyle/>
          <a:p>
            <a:pPr algn="ctr">
              <a:defRPr/>
            </a:pPr>
            <a:r>
              <a:rPr lang="hr-HR" altLang="sr-Latn-RS" sz="3200" kern="1200" dirty="0">
                <a:solidFill>
                  <a:schemeClr val="tx2"/>
                </a:solidFill>
              </a:rPr>
              <a:t>Nadzor Ministarstva financija </a:t>
            </a:r>
            <a:br>
              <a:rPr lang="hr-HR" altLang="sr-Latn-RS" sz="3200" kern="1200" dirty="0">
                <a:solidFill>
                  <a:schemeClr val="tx2"/>
                </a:solidFill>
              </a:rPr>
            </a:br>
            <a:endParaRPr lang="hr-HR" altLang="sr-Latn-RS" sz="3200" kern="1200" dirty="0">
              <a:solidFill>
                <a:schemeClr val="tx2"/>
              </a:solidFill>
            </a:endParaRPr>
          </a:p>
        </p:txBody>
      </p:sp>
      <p:sp>
        <p:nvSpPr>
          <p:cNvPr id="16387" name="Rezervirano mjesto sadržaja 2"/>
          <p:cNvSpPr>
            <a:spLocks noGrp="1"/>
          </p:cNvSpPr>
          <p:nvPr>
            <p:ph idx="1"/>
          </p:nvPr>
        </p:nvSpPr>
        <p:spPr>
          <a:xfrm>
            <a:off x="467544" y="1196752"/>
            <a:ext cx="7993062" cy="4896446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altLang="sr-Latn-RS" sz="2600" dirty="0"/>
              <a:t>Po službenoj dužnosti:</a:t>
            </a:r>
          </a:p>
          <a:p>
            <a:pPr marL="0" indent="0" algn="just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altLang="sr-Latn-RS" sz="2600" dirty="0"/>
              <a:t>	- neposredno</a:t>
            </a:r>
          </a:p>
          <a:p>
            <a:pPr marL="0" indent="0" algn="just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altLang="sr-Latn-RS" sz="2600" dirty="0"/>
              <a:t>	- posredno</a:t>
            </a:r>
          </a:p>
          <a:p>
            <a:pPr marL="0" indent="0" algn="just">
              <a:spcBef>
                <a:spcPts val="0"/>
              </a:spcBef>
              <a:buFont typeface="Symbol" pitchFamily="18" charset="2"/>
              <a:buNone/>
              <a:defRPr/>
            </a:pPr>
            <a:endParaRPr lang="hr-HR" altLang="sr-Latn-RS" sz="800" dirty="0"/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r-HR" altLang="sr-Latn-RS" sz="2600" dirty="0"/>
              <a:t>unos podataka u Registar koncesija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r-HR" altLang="sr-Latn-RS" sz="2600" dirty="0"/>
              <a:t>uplata naknade za koncesiju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hr-HR" altLang="sr-Latn-RS" sz="2600" dirty="0"/>
              <a:t>obavljanje djelatnosti bez dane koncesije</a:t>
            </a:r>
          </a:p>
          <a:p>
            <a:pPr marL="0" lvl="0" indent="0" algn="just">
              <a:buNone/>
              <a:defRPr/>
            </a:pPr>
            <a:r>
              <a:rPr lang="hr-HR" sz="2600" dirty="0">
                <a:solidFill>
                  <a:srgbClr val="000066"/>
                </a:solidFill>
              </a:rPr>
              <a:t>Prekršajne odredbe: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hr-HR" sz="2000" dirty="0">
                <a:solidFill>
                  <a:srgbClr val="000066"/>
                </a:solidFill>
              </a:rPr>
              <a:t>Najteži prekršaji (5.000,00-1.000.000,00 kn)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hr-HR" sz="2000" dirty="0">
                <a:solidFill>
                  <a:srgbClr val="000066"/>
                </a:solidFill>
              </a:rPr>
              <a:t>Teški prekršaji (1.000,00-500.000,00 kn) </a:t>
            </a:r>
          </a:p>
          <a:p>
            <a:pPr lvl="1" algn="just">
              <a:buFont typeface="Arial" panose="020B0604020202020204" pitchFamily="34" charset="0"/>
              <a:buChar char="•"/>
              <a:defRPr/>
            </a:pPr>
            <a:r>
              <a:rPr lang="hr-HR" sz="2000" dirty="0">
                <a:solidFill>
                  <a:srgbClr val="000066"/>
                </a:solidFill>
              </a:rPr>
              <a:t>Lakši prekršaji (500,00-50.000,00 kn)</a:t>
            </a:r>
            <a:endParaRPr lang="hr-HR" altLang="sr-Latn-RS" sz="2000" dirty="0"/>
          </a:p>
          <a:p>
            <a:pPr marL="0" indent="0" algn="just">
              <a:buNone/>
              <a:defRPr/>
            </a:pPr>
            <a:endParaRPr lang="hr-HR" altLang="sr-Latn-RS" sz="2400" dirty="0"/>
          </a:p>
        </p:txBody>
      </p:sp>
    </p:spTree>
    <p:extLst>
      <p:ext uri="{BB962C8B-B14F-4D97-AF65-F5344CB8AC3E}">
        <p14:creationId xmlns:p14="http://schemas.microsoft.com/office/powerpoint/2010/main" val="307447925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hr-HR" sz="3200" dirty="0">
                <a:solidFill>
                  <a:schemeClr val="tx2"/>
                </a:solidFill>
              </a:rPr>
              <a:t>Pravna zaštita </a:t>
            </a:r>
          </a:p>
        </p:txBody>
      </p:sp>
      <p:sp>
        <p:nvSpPr>
          <p:cNvPr id="7" name="TekstniOkvir 6"/>
          <p:cNvSpPr txBox="1"/>
          <p:nvPr/>
        </p:nvSpPr>
        <p:spPr>
          <a:xfrm>
            <a:off x="395536" y="1412776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za rješavanje o žalbama u vezi s postupcima davanja koncesija nadležna je Državna komisija za kontrolu postupaka javne nabave</a:t>
            </a:r>
          </a:p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endParaRPr lang="hr-HR" dirty="0">
              <a:solidFill>
                <a:srgbClr val="000066"/>
              </a:solidFill>
            </a:endParaRPr>
          </a:p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Ispod praga – otvoreni ZOJN 2016</a:t>
            </a:r>
          </a:p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Iznad praga – ovisno o postupku iz ZOJN 2016</a:t>
            </a:r>
          </a:p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endParaRPr lang="hr-HR" dirty="0">
              <a:solidFill>
                <a:srgbClr val="000066"/>
              </a:solidFill>
            </a:endParaRPr>
          </a:p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Temeljna funkcija je donošenje odluka u postupcima pravne zaštite</a:t>
            </a:r>
          </a:p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r>
              <a:rPr lang="hr-HR" dirty="0" err="1">
                <a:solidFill>
                  <a:srgbClr val="000066"/>
                </a:solidFill>
              </a:rPr>
              <a:t>kvazi</a:t>
            </a:r>
            <a:r>
              <a:rPr lang="hr-HR" dirty="0">
                <a:solidFill>
                  <a:srgbClr val="000066"/>
                </a:solidFill>
              </a:rPr>
              <a:t>-sudbeno državno tijelo od 9 članova</a:t>
            </a:r>
          </a:p>
          <a:p>
            <a:pPr marL="285750" indent="-285750">
              <a:buClr>
                <a:srgbClr val="BC0327"/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žalbu je moguće podnijeti na </a:t>
            </a:r>
            <a:r>
              <a:rPr lang="hr-HR" b="1" dirty="0">
                <a:solidFill>
                  <a:srgbClr val="000066"/>
                </a:solidFill>
              </a:rPr>
              <a:t>odluku o davanju </a:t>
            </a:r>
            <a:r>
              <a:rPr lang="hr-HR" dirty="0">
                <a:solidFill>
                  <a:srgbClr val="000066"/>
                </a:solidFill>
              </a:rPr>
              <a:t>koncesije odnosno odluku o poništenju postupka davanja koncesije i njihove izmjene</a:t>
            </a:r>
          </a:p>
          <a:p>
            <a:pPr marL="285750" indent="-285750">
              <a:buFontTx/>
              <a:buChar char="-"/>
            </a:pPr>
            <a:endParaRPr lang="hr-HR" dirty="0">
              <a:solidFill>
                <a:srgbClr val="000066"/>
              </a:solidFill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395536" y="4653136"/>
            <a:ext cx="81355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>
                <a:solidFill>
                  <a:srgbClr val="000066"/>
                </a:solidFill>
              </a:rPr>
              <a:t>Pravo izjavljivanja žalbe </a:t>
            </a:r>
            <a:r>
              <a:rPr lang="hr-HR" dirty="0">
                <a:solidFill>
                  <a:srgbClr val="000066"/>
                </a:solidFill>
              </a:rPr>
              <a:t>ima svaki gospodarski subjekt odnosno fizička ili </a:t>
            </a:r>
          </a:p>
          <a:p>
            <a:r>
              <a:rPr lang="hr-HR" dirty="0">
                <a:solidFill>
                  <a:srgbClr val="000066"/>
                </a:solidFill>
              </a:rPr>
              <a:t>pravna osoba ili zajednica tih osoba koja na tržištu nudi izvođenje radova </a:t>
            </a:r>
          </a:p>
          <a:p>
            <a:r>
              <a:rPr lang="hr-HR" dirty="0">
                <a:solidFill>
                  <a:srgbClr val="000066"/>
                </a:solidFill>
              </a:rPr>
              <a:t>i/ili posla, isporuku robe ili pružanje usluga koji ima ili je imao pravni interes za </a:t>
            </a:r>
          </a:p>
          <a:p>
            <a:r>
              <a:rPr lang="hr-HR" dirty="0">
                <a:solidFill>
                  <a:srgbClr val="000066"/>
                </a:solidFill>
              </a:rPr>
              <a:t>dobivanje određenog ugovora o koncesiji i koji je pretrpio ili bi mogao </a:t>
            </a:r>
          </a:p>
          <a:p>
            <a:r>
              <a:rPr lang="hr-HR" dirty="0">
                <a:solidFill>
                  <a:srgbClr val="000066"/>
                </a:solidFill>
              </a:rPr>
              <a:t>pretrpjeti štetu od navodnoga kršenja subjektivnih prava</a:t>
            </a:r>
          </a:p>
        </p:txBody>
      </p:sp>
    </p:spTree>
    <p:extLst>
      <p:ext uri="{BB962C8B-B14F-4D97-AF65-F5344CB8AC3E}">
        <p14:creationId xmlns:p14="http://schemas.microsoft.com/office/powerpoint/2010/main" val="564390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avokutnik 7"/>
          <p:cNvSpPr/>
          <p:nvPr/>
        </p:nvSpPr>
        <p:spPr bwMode="auto">
          <a:xfrm>
            <a:off x="7452320" y="5733256"/>
            <a:ext cx="1152128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1" name="Zaobljeni pravokutnik 10"/>
          <p:cNvSpPr/>
          <p:nvPr/>
        </p:nvSpPr>
        <p:spPr bwMode="auto">
          <a:xfrm>
            <a:off x="179512" y="3824787"/>
            <a:ext cx="8496944" cy="2916581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539552" y="1231272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žalbeni postupak temelji se na načelima javne nabave i upravnog postupka</a:t>
            </a:r>
          </a:p>
          <a:p>
            <a:endParaRPr lang="hr-HR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u žalbenom postupku odlučuje se o zakonitosti postupaka, radnji, propuštanja radnji i odluka donesenih u postupcima davanja koncesije</a:t>
            </a:r>
          </a:p>
          <a:p>
            <a:endParaRPr lang="hr-HR" dirty="0">
              <a:solidFill>
                <a:srgbClr val="00006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izjavljuje u roku deset dana od dana primitka</a:t>
            </a:r>
          </a:p>
          <a:p>
            <a:r>
              <a:rPr lang="hr-HR" dirty="0">
                <a:solidFill>
                  <a:srgbClr val="000066"/>
                </a:solidFill>
              </a:rPr>
              <a:t>	- odluke o davanju koncesije </a:t>
            </a:r>
          </a:p>
          <a:p>
            <a:r>
              <a:rPr lang="hr-HR" dirty="0">
                <a:solidFill>
                  <a:srgbClr val="000066"/>
                </a:solidFill>
              </a:rPr>
              <a:t>	- odluke o poništenju postupka davanja koncesije</a:t>
            </a:r>
          </a:p>
          <a:p>
            <a:pPr marL="285750" indent="-285750">
              <a:buFontTx/>
              <a:buChar char="-"/>
            </a:pPr>
            <a:endParaRPr lang="hr-HR" dirty="0">
              <a:solidFill>
                <a:srgbClr val="000066"/>
              </a:solidFill>
            </a:endParaRPr>
          </a:p>
          <a:p>
            <a:pPr marL="285750" indent="-285750">
              <a:buFontTx/>
              <a:buChar char="-"/>
            </a:pPr>
            <a:endParaRPr lang="hr-HR" dirty="0">
              <a:solidFill>
                <a:srgbClr val="000066"/>
              </a:solidFill>
            </a:endParaRPr>
          </a:p>
        </p:txBody>
      </p:sp>
      <p:sp>
        <p:nvSpPr>
          <p:cNvPr id="6" name="Elipsa 5"/>
          <p:cNvSpPr/>
          <p:nvPr/>
        </p:nvSpPr>
        <p:spPr bwMode="auto">
          <a:xfrm>
            <a:off x="7308304" y="5733256"/>
            <a:ext cx="1368152" cy="1008112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" name="Pravokutnik 6"/>
          <p:cNvSpPr/>
          <p:nvPr/>
        </p:nvSpPr>
        <p:spPr bwMode="auto">
          <a:xfrm>
            <a:off x="7380312" y="5733256"/>
            <a:ext cx="1296144" cy="10081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805791"/>
            <a:ext cx="5492695" cy="3295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Zaobljeni pravokutnik 9"/>
          <p:cNvSpPr/>
          <p:nvPr/>
        </p:nvSpPr>
        <p:spPr bwMode="auto">
          <a:xfrm>
            <a:off x="323528" y="3824787"/>
            <a:ext cx="8352928" cy="3033213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lnSpc>
                <a:spcPct val="80000"/>
              </a:lnSpc>
              <a:spcBef>
                <a:spcPts val="2200"/>
              </a:spcBef>
              <a:spcAft>
                <a:spcPct val="0"/>
              </a:spcAft>
              <a:buClr>
                <a:srgbClr val="3783FF"/>
              </a:buClr>
              <a:buSzPct val="123000"/>
              <a:buFont typeface="Symbol" pitchFamily="18" charset="2"/>
              <a:buNone/>
            </a:pPr>
            <a:endParaRPr lang="hr-HR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" name="TekstniOkvir 1"/>
          <p:cNvSpPr txBox="1"/>
          <p:nvPr/>
        </p:nvSpPr>
        <p:spPr>
          <a:xfrm>
            <a:off x="539552" y="3940021"/>
            <a:ext cx="523733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hr-HR" dirty="0">
                <a:solidFill>
                  <a:srgbClr val="000066"/>
                </a:solidFill>
              </a:rPr>
              <a:t>u 2016. godini sporno oko 4,5% postupaka </a:t>
            </a:r>
          </a:p>
          <a:p>
            <a:endParaRPr lang="hr-HR" dirty="0">
              <a:solidFill>
                <a:srgbClr val="000066"/>
              </a:solidFill>
            </a:endParaRPr>
          </a:p>
          <a:p>
            <a:pPr marL="285750" indent="-285750">
              <a:buFontTx/>
              <a:buChar char="-"/>
            </a:pPr>
            <a:r>
              <a:rPr lang="hr-HR" dirty="0">
                <a:solidFill>
                  <a:srgbClr val="000066"/>
                </a:solidFill>
              </a:rPr>
              <a:t>odbijanje – neosnovana žalba</a:t>
            </a:r>
          </a:p>
          <a:p>
            <a:pPr marL="285750" indent="-285750">
              <a:buFontTx/>
              <a:buChar char="-"/>
            </a:pPr>
            <a:r>
              <a:rPr lang="hr-HR" dirty="0">
                <a:solidFill>
                  <a:srgbClr val="000066"/>
                </a:solidFill>
              </a:rPr>
              <a:t>odbacivanje – žalba neuredna (nadležnost, </a:t>
            </a:r>
          </a:p>
          <a:p>
            <a:r>
              <a:rPr lang="hr-HR" dirty="0">
                <a:solidFill>
                  <a:srgbClr val="000066"/>
                </a:solidFill>
              </a:rPr>
              <a:t>dopuštenost, urednost, pravodobnost, postojanje </a:t>
            </a:r>
          </a:p>
          <a:p>
            <a:r>
              <a:rPr lang="hr-HR" dirty="0">
                <a:solidFill>
                  <a:srgbClr val="000066"/>
                </a:solidFill>
              </a:rPr>
              <a:t>pravnog interesa, žalbu izjavila ovlaštena osoba) </a:t>
            </a:r>
          </a:p>
          <a:p>
            <a:pPr marL="285750" indent="-285750">
              <a:buFontTx/>
              <a:buChar char="-"/>
            </a:pPr>
            <a:endParaRPr lang="hr-HR" dirty="0">
              <a:solidFill>
                <a:srgbClr val="000066"/>
              </a:solidFill>
            </a:endParaRPr>
          </a:p>
          <a:p>
            <a:pPr marL="285750" indent="-285750">
              <a:buFontTx/>
              <a:buChar char="-"/>
            </a:pPr>
            <a:r>
              <a:rPr lang="hr-HR" dirty="0">
                <a:solidFill>
                  <a:srgbClr val="000066"/>
                </a:solidFill>
              </a:rPr>
              <a:t>u samo oko 1 % ukupnih postupaka utvrđena </a:t>
            </a:r>
          </a:p>
          <a:p>
            <a:r>
              <a:rPr lang="hr-HR" dirty="0">
                <a:solidFill>
                  <a:srgbClr val="000066"/>
                </a:solidFill>
              </a:rPr>
              <a:t>     nepravilnost</a:t>
            </a:r>
          </a:p>
        </p:txBody>
      </p:sp>
      <p:sp>
        <p:nvSpPr>
          <p:cNvPr id="3" name="TekstniOkvir 2"/>
          <p:cNvSpPr txBox="1"/>
          <p:nvPr/>
        </p:nvSpPr>
        <p:spPr>
          <a:xfrm>
            <a:off x="683568" y="40466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hr-HR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Žalbeni postupak</a:t>
            </a:r>
          </a:p>
        </p:txBody>
      </p:sp>
    </p:spTree>
    <p:extLst>
      <p:ext uri="{BB962C8B-B14F-4D97-AF65-F5344CB8AC3E}">
        <p14:creationId xmlns:p14="http://schemas.microsoft.com/office/powerpoint/2010/main" val="33610484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slov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064500" cy="712788"/>
          </a:xfrm>
        </p:spPr>
        <p:txBody>
          <a:bodyPr/>
          <a:lstStyle/>
          <a:p>
            <a:pPr algn="ctr"/>
            <a:r>
              <a:rPr lang="hr-HR" altLang="sr-Latn-RS" sz="3200" dirty="0">
                <a:solidFill>
                  <a:schemeClr val="tx2"/>
                </a:solidFill>
              </a:rPr>
              <a:t>Registar koncesija</a:t>
            </a:r>
            <a:endParaRPr lang="hr-HR" altLang="sr-Latn-RS" sz="320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268413"/>
            <a:ext cx="8280598" cy="4537075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vi-VN" sz="2600" dirty="0">
                <a:sym typeface="Wingdings" pitchFamily="2" charset="2"/>
              </a:rPr>
              <a:t>elektronička evidencija ugovora i središnji izvor informacija o svim koncesijama ugovorenim na području </a:t>
            </a:r>
            <a:r>
              <a:rPr lang="hr-HR" sz="2600" dirty="0">
                <a:sym typeface="Wingdings" pitchFamily="2" charset="2"/>
              </a:rPr>
              <a:t>RH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vi-VN" sz="2600" dirty="0">
                <a:sym typeface="Wingdings" pitchFamily="2" charset="2"/>
              </a:rPr>
              <a:t>na temelju Zakona o koncesijama i u skladu s Pravilnikom o ustroju i vođenju Registra koncesija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vi-VN" sz="2600" dirty="0">
                <a:sym typeface="Wingdings" pitchFamily="2" charset="2"/>
              </a:rPr>
              <a:t>vodi Ministarstvo financija, a poslove održavanja obavlja Financijska agencija 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vi-VN" sz="2600" dirty="0">
                <a:sym typeface="Wingdings" pitchFamily="2" charset="2"/>
              </a:rPr>
              <a:t>Pristup WEB servisu Registar koncesija omogućen je na stranicama Ministarstva financija (www.mfin.hr) i FINA-e (www.fina.hr)</a:t>
            </a:r>
            <a:endParaRPr lang="hr-HR" sz="2600" dirty="0">
              <a:sym typeface="Wingdings" pitchFamily="2" charset="2"/>
            </a:endParaRPr>
          </a:p>
          <a:p>
            <a:pPr algn="just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Clr>
                <a:schemeClr val="tx1"/>
              </a:buClr>
              <a:defRPr/>
            </a:pPr>
            <a:endParaRPr lang="vi-VN" sz="26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66605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kern="1200" dirty="0">
                <a:solidFill>
                  <a:srgbClr val="000066"/>
                </a:solidFill>
                <a:latin typeface="Frutiger 55 Roman" pitchFamily="34" charset="0"/>
                <a:ea typeface="ＭＳ Ｐゴシック" pitchFamily="34" charset="-128"/>
                <a:cs typeface="+mn-cs"/>
              </a:rPr>
              <a:t>Uvod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1772816"/>
            <a:ext cx="7200800" cy="3890962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400" dirty="0">
                <a:sym typeface="Wingdings" pitchFamily="2" charset="2"/>
              </a:rPr>
              <a:t>Prijenos Direktive o koncesijama u HR zakonodavni sustav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400" dirty="0">
                <a:sym typeface="Wingdings" pitchFamily="2" charset="2"/>
              </a:rPr>
              <a:t>Krovni zakon o koncesijama i posebni zakoni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400" dirty="0">
                <a:sym typeface="Wingdings" pitchFamily="2" charset="2"/>
              </a:rPr>
              <a:t>Usklađenost Zakona o koncesijama iz 2012.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r>
              <a:rPr lang="hr-HR" sz="2400" dirty="0">
                <a:sym typeface="Wingdings" pitchFamily="2" charset="2"/>
              </a:rPr>
              <a:t>Izazovi u postupku usvajanja </a:t>
            </a:r>
            <a:r>
              <a:rPr lang="hr-HR" sz="2400" dirty="0" err="1">
                <a:sym typeface="Wingdings" pitchFamily="2" charset="2"/>
              </a:rPr>
              <a:t>ZoK</a:t>
            </a:r>
            <a:r>
              <a:rPr lang="hr-HR" sz="2400" dirty="0">
                <a:sym typeface="Wingdings" pitchFamily="2" charset="2"/>
              </a:rPr>
              <a:t>-a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endParaRPr lang="hr-HR" sz="2400" dirty="0">
              <a:sym typeface="Wingdings" pitchFamily="2" charset="2"/>
            </a:endParaRPr>
          </a:p>
          <a:p>
            <a:pPr marL="457200" lvl="1" indent="0"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None/>
              <a:defRPr/>
            </a:pPr>
            <a:endParaRPr lang="hr-HR" sz="2800" dirty="0">
              <a:sym typeface="Wingdings" pitchFamily="2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ct val="60000"/>
              </a:spcAft>
              <a:buFont typeface="Arial" panose="020B0604020202020204" pitchFamily="34" charset="0"/>
              <a:buChar char="•"/>
              <a:defRPr/>
            </a:pPr>
            <a:endParaRPr lang="hr-HR" sz="2400" dirty="0">
              <a:sym typeface="Wingdings" pitchFamily="2" charset="2"/>
            </a:endParaRP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4189113374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slov 1"/>
          <p:cNvSpPr>
            <a:spLocks noGrp="1"/>
          </p:cNvSpPr>
          <p:nvPr>
            <p:ph type="title"/>
          </p:nvPr>
        </p:nvSpPr>
        <p:spPr>
          <a:xfrm>
            <a:off x="1042988" y="115888"/>
            <a:ext cx="6513512" cy="865187"/>
          </a:xfrm>
        </p:spPr>
        <p:txBody>
          <a:bodyPr>
            <a:normAutofit fontScale="90000"/>
          </a:bodyPr>
          <a:lstStyle/>
          <a:p>
            <a:pPr algn="ctr">
              <a:lnSpc>
                <a:spcPct val="80000"/>
              </a:lnSpc>
              <a:spcAft>
                <a:spcPct val="20000"/>
              </a:spcAft>
            </a:pPr>
            <a:r>
              <a:rPr lang="hr-HR" altLang="sr-Latn-RS" sz="3200" dirty="0">
                <a:solidFill>
                  <a:schemeClr val="tx2"/>
                </a:solidFill>
              </a:rPr>
              <a:t>Dosadašnji način funkcioniranja </a:t>
            </a:r>
            <a:r>
              <a:rPr lang="hr-HR" altLang="sr-Latn-RS" sz="3200" dirty="0">
                <a:solidFill>
                  <a:schemeClr val="tx1"/>
                </a:solidFill>
              </a:rPr>
              <a:t>Registra</a:t>
            </a:r>
            <a:r>
              <a:rPr lang="hr-HR" altLang="sr-Latn-RS" sz="3200" dirty="0">
                <a:solidFill>
                  <a:schemeClr val="tx2"/>
                </a:solidFill>
              </a:rPr>
              <a:t> koncesija</a:t>
            </a:r>
          </a:p>
        </p:txBody>
      </p:sp>
      <p:sp>
        <p:nvSpPr>
          <p:cNvPr id="7171" name="Rezervirano mjesto sadržaja 2"/>
          <p:cNvSpPr>
            <a:spLocks noGrp="1"/>
          </p:cNvSpPr>
          <p:nvPr>
            <p:ph idx="1"/>
          </p:nvPr>
        </p:nvSpPr>
        <p:spPr>
          <a:xfrm>
            <a:off x="323850" y="1341438"/>
            <a:ext cx="8208963" cy="5111750"/>
          </a:xfrm>
        </p:spPr>
        <p:txBody>
          <a:bodyPr/>
          <a:lstStyle/>
          <a:p>
            <a:pPr>
              <a:spcBef>
                <a:spcPts val="0"/>
              </a:spcBef>
              <a:buFont typeface="Arial" charset="0"/>
              <a:buChar char="•"/>
            </a:pPr>
            <a:r>
              <a:rPr lang="hr-HR" altLang="sr-Latn-RS" sz="2400" b="1" dirty="0"/>
              <a:t>‘PAPIRNATI OBLIK’ (dostavljanje obrazaca)</a:t>
            </a:r>
          </a:p>
          <a:p>
            <a:pPr algn="just">
              <a:spcBef>
                <a:spcPts val="0"/>
              </a:spcBef>
              <a:buFont typeface="Arial" charset="0"/>
              <a:buChar char="•"/>
            </a:pPr>
            <a:r>
              <a:rPr lang="vi-VN" altLang="sr-Latn-RS" sz="2400" dirty="0"/>
              <a:t>davatelj koncesije je dužan popuniti i podnijeti sve odgovarajuće obrasce propisane Pravilnikom</a:t>
            </a:r>
          </a:p>
          <a:p>
            <a:pPr algn="just">
              <a:spcBef>
                <a:spcPts val="0"/>
              </a:spcBef>
              <a:buFont typeface="Arial" charset="0"/>
              <a:buChar char="•"/>
            </a:pPr>
            <a:endParaRPr lang="vi-VN" altLang="sr-Latn-RS" sz="2400" dirty="0"/>
          </a:p>
          <a:p>
            <a:pPr algn="just">
              <a:spcBef>
                <a:spcPts val="0"/>
              </a:spcBef>
              <a:buFont typeface="Arial" charset="0"/>
              <a:buChar char="•"/>
            </a:pPr>
            <a:r>
              <a:rPr lang="vi-VN" altLang="sr-Latn-RS" sz="2400" dirty="0"/>
              <a:t>Nakon sklapanja Ugovora o koncesiji, davatelj koncesije dostavlja pravilno popunjen UK obrazac (Prijavu za upis podataka o koncesiji) i Ugovor o koncesiji (u izvorniku ili ovjerena preslika)</a:t>
            </a:r>
          </a:p>
          <a:p>
            <a:pPr algn="just">
              <a:spcBef>
                <a:spcPts val="0"/>
              </a:spcBef>
              <a:buFont typeface="Arial" charset="0"/>
              <a:buChar char="•"/>
            </a:pPr>
            <a:endParaRPr lang="vi-VN" altLang="sr-Latn-RS" sz="2400" dirty="0"/>
          </a:p>
          <a:p>
            <a:pPr algn="just">
              <a:spcBef>
                <a:spcPts val="0"/>
              </a:spcBef>
              <a:buFont typeface="Arial" charset="0"/>
              <a:buChar char="•"/>
            </a:pPr>
            <a:r>
              <a:rPr lang="vi-VN" altLang="sr-Latn-RS" sz="2400" dirty="0"/>
              <a:t>Ministarstvo financija zaprima obrasce, kontrolira, kopira i prosljeđuje u FINA – u</a:t>
            </a:r>
            <a:r>
              <a:rPr lang="hr-HR" altLang="sr-Latn-RS" sz="2400" dirty="0"/>
              <a:t> na unos i ažuriranje</a:t>
            </a:r>
            <a:endParaRPr lang="vi-VN" altLang="sr-Latn-RS" sz="2400" dirty="0"/>
          </a:p>
        </p:txBody>
      </p:sp>
    </p:spTree>
    <p:extLst>
      <p:ext uri="{BB962C8B-B14F-4D97-AF65-F5344CB8AC3E}">
        <p14:creationId xmlns:p14="http://schemas.microsoft.com/office/powerpoint/2010/main" val="100990923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5800" y="260648"/>
            <a:ext cx="7772400" cy="677565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>
                <a:solidFill>
                  <a:schemeClr val="tx1"/>
                </a:solidFill>
              </a:rPr>
              <a:t>Novosti i postupanja davatelja koncesija u sustavu Registra koncesija</a:t>
            </a:r>
            <a:br>
              <a:rPr lang="hr-HR" dirty="0">
                <a:solidFill>
                  <a:schemeClr val="tx1"/>
                </a:solidFill>
              </a:rPr>
            </a:br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340768"/>
            <a:ext cx="8208912" cy="4608512"/>
          </a:xfrm>
        </p:spPr>
        <p:txBody>
          <a:bodyPr/>
          <a:lstStyle/>
          <a:p>
            <a:pPr lvl="0" algn="just">
              <a:spcBef>
                <a:spcPts val="0"/>
              </a:spcBef>
              <a:buFont typeface="Arial" charset="0"/>
              <a:buChar char="•"/>
            </a:pPr>
            <a:r>
              <a:rPr lang="hr-HR" altLang="sr-Latn-RS" sz="2400" dirty="0">
                <a:solidFill>
                  <a:srgbClr val="000066"/>
                </a:solidFill>
              </a:rPr>
              <a:t>davatelji koncesije dužni su u roku od 6 mjeseci od stupanja na snagu Zakona u potpunosti preuzeti unos i ažuriranje podataka u web-aplikaciji Registra koncesija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hr-HR" altLang="sr-Latn-RS" sz="2400" dirty="0">
              <a:solidFill>
                <a:srgbClr val="000066"/>
              </a:solidFill>
            </a:endParaRPr>
          </a:p>
          <a:p>
            <a:pPr lvl="0" algn="just">
              <a:spcBef>
                <a:spcPts val="0"/>
              </a:spcBef>
              <a:buFont typeface="Arial" charset="0"/>
              <a:buChar char="•"/>
            </a:pPr>
            <a:r>
              <a:rPr lang="hr-HR" altLang="sr-Latn-RS" sz="2400" dirty="0">
                <a:solidFill>
                  <a:srgbClr val="000066"/>
                </a:solidFill>
              </a:rPr>
              <a:t>pojednostavljenje unosa podataka – olakšan način evidencije promjena i ubrzan postupak ažuriranja podataka</a:t>
            </a:r>
          </a:p>
          <a:p>
            <a:pPr lvl="0" algn="just">
              <a:spcBef>
                <a:spcPts val="0"/>
              </a:spcBef>
              <a:buFont typeface="Arial" charset="0"/>
              <a:buChar char="•"/>
            </a:pPr>
            <a:endParaRPr lang="hr-HR" altLang="sr-Latn-RS" sz="2400" dirty="0">
              <a:solidFill>
                <a:srgbClr val="000066"/>
              </a:solidFill>
            </a:endParaRPr>
          </a:p>
          <a:p>
            <a:pPr lvl="0" algn="just">
              <a:spcBef>
                <a:spcPts val="0"/>
              </a:spcBef>
              <a:buFont typeface="Arial" charset="0"/>
              <a:buChar char="•"/>
            </a:pPr>
            <a:r>
              <a:rPr lang="hr-HR" altLang="sr-Latn-RS" sz="2400" dirty="0">
                <a:solidFill>
                  <a:srgbClr val="000066"/>
                </a:solidFill>
              </a:rPr>
              <a:t>davatelji koncesija dužni su:</a:t>
            </a:r>
          </a:p>
          <a:p>
            <a:pPr lvl="1" algn="just">
              <a:spcBef>
                <a:spcPts val="0"/>
              </a:spcBef>
              <a:buFont typeface="Arial" charset="0"/>
              <a:buChar char="•"/>
            </a:pPr>
            <a:r>
              <a:rPr lang="hr-HR" altLang="sr-Latn-RS" sz="2000" dirty="0">
                <a:solidFill>
                  <a:srgbClr val="000066"/>
                </a:solidFill>
              </a:rPr>
              <a:t>svaki novi ugovor o koncesiji unijeti u </a:t>
            </a:r>
            <a:r>
              <a:rPr lang="hr-HR" altLang="sr-Latn-RS" sz="2000" dirty="0" err="1">
                <a:solidFill>
                  <a:srgbClr val="000066"/>
                </a:solidFill>
              </a:rPr>
              <a:t>RK</a:t>
            </a:r>
            <a:endParaRPr lang="hr-HR" altLang="sr-Latn-RS" sz="2000" dirty="0">
              <a:solidFill>
                <a:srgbClr val="000066"/>
              </a:solidFill>
            </a:endParaRPr>
          </a:p>
          <a:p>
            <a:pPr lvl="1" algn="just">
              <a:spcBef>
                <a:spcPts val="0"/>
              </a:spcBef>
              <a:buFont typeface="Arial" charset="0"/>
              <a:buChar char="•"/>
            </a:pPr>
            <a:r>
              <a:rPr lang="hr-HR" altLang="sr-Latn-RS" sz="2000" dirty="0">
                <a:solidFill>
                  <a:srgbClr val="000066"/>
                </a:solidFill>
              </a:rPr>
              <a:t>svaki iznos varijabilnog zaduženja unijeti u </a:t>
            </a:r>
            <a:r>
              <a:rPr lang="hr-HR" altLang="sr-Latn-RS" sz="2000" dirty="0" err="1">
                <a:solidFill>
                  <a:srgbClr val="000066"/>
                </a:solidFill>
              </a:rPr>
              <a:t>RK</a:t>
            </a:r>
            <a:endParaRPr lang="hr-HR" altLang="sr-Latn-RS" sz="2000" dirty="0">
              <a:solidFill>
                <a:srgbClr val="000066"/>
              </a:solidFill>
            </a:endParaRPr>
          </a:p>
          <a:p>
            <a:pPr lvl="1" algn="just">
              <a:spcBef>
                <a:spcPts val="0"/>
              </a:spcBef>
              <a:buFont typeface="Arial" charset="0"/>
              <a:buChar char="•"/>
            </a:pPr>
            <a:r>
              <a:rPr lang="hr-HR" altLang="sr-Latn-RS" sz="2000" dirty="0">
                <a:solidFill>
                  <a:srgbClr val="000066"/>
                </a:solidFill>
              </a:rPr>
              <a:t>u </a:t>
            </a:r>
            <a:r>
              <a:rPr lang="hr-HR" altLang="sr-Latn-RS" sz="2000" dirty="0" err="1">
                <a:solidFill>
                  <a:srgbClr val="000066"/>
                </a:solidFill>
              </a:rPr>
              <a:t>RK</a:t>
            </a:r>
            <a:r>
              <a:rPr lang="hr-HR" altLang="sr-Latn-RS" sz="2000" dirty="0">
                <a:solidFill>
                  <a:srgbClr val="000066"/>
                </a:solidFill>
              </a:rPr>
              <a:t> unijeti svaku promjenu vezanu uz podatke upisane u </a:t>
            </a:r>
            <a:r>
              <a:rPr lang="hr-HR" altLang="sr-Latn-RS" sz="2000" dirty="0" err="1">
                <a:solidFill>
                  <a:srgbClr val="000066"/>
                </a:solidFill>
              </a:rPr>
              <a:t>RK</a:t>
            </a:r>
            <a:endParaRPr lang="hr-HR" altLang="sr-Latn-RS" sz="2000" dirty="0">
              <a:solidFill>
                <a:srgbClr val="000066"/>
              </a:solidFill>
            </a:endParaRPr>
          </a:p>
          <a:p>
            <a:pPr lvl="0" algn="just">
              <a:spcBef>
                <a:spcPts val="0"/>
              </a:spcBef>
              <a:buFont typeface="Arial" charset="0"/>
              <a:buChar char="•"/>
            </a:pPr>
            <a:endParaRPr lang="vi-VN" altLang="sr-Latn-RS" sz="2400" dirty="0">
              <a:solidFill>
                <a:srgbClr val="000066"/>
              </a:solidFill>
            </a:endParaRP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6513892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hr-HR" sz="3000" kern="1200" dirty="0">
                <a:solidFill>
                  <a:schemeClr val="tx2"/>
                </a:solidFill>
              </a:rPr>
              <a:t>Očekivani gospodarski i financijski učinci</a:t>
            </a:r>
          </a:p>
        </p:txBody>
      </p:sp>
      <p:sp>
        <p:nvSpPr>
          <p:cNvPr id="14339" name="Rezervirano mjesto sadržaja 2"/>
          <p:cNvSpPr>
            <a:spLocks noGrp="1"/>
          </p:cNvSpPr>
          <p:nvPr>
            <p:ph idx="1"/>
          </p:nvPr>
        </p:nvSpPr>
        <p:spPr>
          <a:xfrm>
            <a:off x="467544" y="1266230"/>
            <a:ext cx="7772400" cy="3890962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hr-HR" sz="2000" dirty="0"/>
              <a:t>prepoznavanje potencijala i razvijanje modela usmjerenog kvalitetnoj realizaciji potencijalnih projekata - preduvjet uspješnog razvoja sustava koncesija 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hr-HR" sz="2000" dirty="0">
                <a:solidFill>
                  <a:srgbClr val="000066"/>
                </a:solidFill>
              </a:rPr>
              <a:t>aktivnija uloga davatelja koncesija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hr-HR" sz="2000" dirty="0">
                <a:solidFill>
                  <a:srgbClr val="000066"/>
                </a:solidFill>
              </a:rPr>
              <a:t>olakšava se praćenje sustava koncesija od strane MF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hr-HR" sz="2000" dirty="0">
                <a:solidFill>
                  <a:srgbClr val="000066"/>
                </a:solidFill>
              </a:rPr>
              <a:t>provode se stalne aktivne kontrole plaćanja u skladu s obvezama iz ugovora</a:t>
            </a:r>
          </a:p>
          <a:p>
            <a:pPr>
              <a:buFont typeface="Arial" charset="0"/>
              <a:buChar char="•"/>
            </a:pPr>
            <a:r>
              <a:rPr lang="hr-HR" sz="2000" dirty="0">
                <a:solidFill>
                  <a:srgbClr val="000066"/>
                </a:solidFill>
              </a:rPr>
              <a:t>očekuje se viša razina učinkovitosti cjelokupnog sustava koncesija u RH</a:t>
            </a:r>
            <a:endParaRPr lang="hr-HR" sz="20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 typeface="Arial" charset="0"/>
              <a:buChar char="•"/>
            </a:pPr>
            <a:r>
              <a:rPr lang="hr-HR" altLang="sr-Latn-RS" sz="2000" b="1" dirty="0"/>
              <a:t>očekuje se osmišljavanje novih koncesijskih modela i ostvarenje ciljeva vrijednosti za novac</a:t>
            </a:r>
          </a:p>
          <a:p>
            <a:pPr>
              <a:buFont typeface="Arial" charset="0"/>
              <a:buChar char="•"/>
            </a:pPr>
            <a:endParaRPr lang="hr-HR" altLang="sr-Latn-RS" sz="2000" b="1" dirty="0"/>
          </a:p>
          <a:p>
            <a:pPr>
              <a:buFont typeface="Arial" charset="0"/>
              <a:buChar char="•"/>
            </a:pPr>
            <a:endParaRPr lang="hr-HR" altLang="sr-Latn-RS" sz="2000" b="1" dirty="0"/>
          </a:p>
          <a:p>
            <a:pPr>
              <a:buFont typeface="Arial" charset="0"/>
              <a:buChar char="•"/>
            </a:pPr>
            <a:endParaRPr lang="hr-HR" altLang="sr-Latn-RS" sz="2000" dirty="0"/>
          </a:p>
          <a:p>
            <a:pPr>
              <a:buFont typeface="Arial" charset="0"/>
              <a:buChar char="•"/>
            </a:pPr>
            <a:endParaRPr lang="hr-HR" altLang="sr-Latn-RS" sz="2000" dirty="0"/>
          </a:p>
        </p:txBody>
      </p:sp>
    </p:spTree>
    <p:extLst>
      <p:ext uri="{BB962C8B-B14F-4D97-AF65-F5344CB8AC3E}">
        <p14:creationId xmlns:p14="http://schemas.microsoft.com/office/powerpoint/2010/main" val="3346742735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/>
          <p:cNvSpPr txBox="1">
            <a:spLocks/>
          </p:cNvSpPr>
          <p:nvPr/>
        </p:nvSpPr>
        <p:spPr>
          <a:xfrm>
            <a:off x="539750" y="3066628"/>
            <a:ext cx="3816226" cy="22193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Kontakt: </a:t>
            </a: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Iva Gašparić</a:t>
            </a: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endParaRPr lang="hr-HR" sz="1800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viši savjetnik - specijalist</a:t>
            </a: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Sektor za gospodarstvo </a:t>
            </a: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Ministarstvo financija</a:t>
            </a: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tel:       + 385 1 45 91 089</a:t>
            </a: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fax:      + 385 1 45 91 297</a:t>
            </a: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r>
              <a:rPr lang="hr-HR" sz="1800" dirty="0">
                <a:solidFill>
                  <a:schemeClr val="bg1">
                    <a:lumMod val="50000"/>
                  </a:schemeClr>
                </a:solidFill>
              </a:rPr>
              <a:t>email:    </a:t>
            </a:r>
            <a:r>
              <a:rPr lang="hr-HR" sz="1800" u="sng" dirty="0">
                <a:solidFill>
                  <a:schemeClr val="bg1">
                    <a:lumMod val="50000"/>
                  </a:schemeClr>
                </a:solidFill>
              </a:rPr>
              <a:t>iva.gasparic@</a:t>
            </a:r>
            <a:r>
              <a:rPr lang="hr-HR" sz="1800" u="sng" dirty="0" err="1">
                <a:solidFill>
                  <a:schemeClr val="bg1">
                    <a:lumMod val="50000"/>
                  </a:schemeClr>
                </a:solidFill>
              </a:rPr>
              <a:t>mfin.hr</a:t>
            </a:r>
            <a:endParaRPr lang="hr-HR" sz="1800" u="sng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endParaRPr lang="hr-HR" sz="1800" u="sng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endParaRPr lang="hr-HR" sz="1800" u="sng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Font typeface="Symbol" pitchFamily="18" charset="2"/>
              <a:buNone/>
              <a:defRPr/>
            </a:pPr>
            <a:endParaRPr lang="hr-HR" sz="1800" dirty="0"/>
          </a:p>
          <a:p>
            <a:pPr marL="45720" algn="l">
              <a:buFont typeface="Symbol" pitchFamily="18" charset="2"/>
              <a:buNone/>
              <a:defRPr/>
            </a:pPr>
            <a:endParaRPr lang="hr-HR" sz="1800" dirty="0"/>
          </a:p>
          <a:p>
            <a:pPr marL="45720" algn="l">
              <a:buFont typeface="Symbol" pitchFamily="18" charset="2"/>
              <a:buNone/>
              <a:defRPr/>
            </a:pPr>
            <a:endParaRPr lang="hr-HR" sz="1800" dirty="0"/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1331639" y="2213992"/>
            <a:ext cx="6512511" cy="1143000"/>
          </a:xfrm>
          <a:prstGeom prst="rect">
            <a:avLst/>
          </a:prstGeom>
          <a:effectLst/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  <a:defRPr/>
            </a:pPr>
            <a:r>
              <a:rPr lang="hr-HR" dirty="0"/>
              <a:t>Hvala na pažnji </a:t>
            </a:r>
          </a:p>
        </p:txBody>
      </p:sp>
      <p:sp>
        <p:nvSpPr>
          <p:cNvPr id="6" name="TekstniOkvir 5"/>
          <p:cNvSpPr txBox="1"/>
          <p:nvPr/>
        </p:nvSpPr>
        <p:spPr>
          <a:xfrm>
            <a:off x="543438" y="5733256"/>
            <a:ext cx="66928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 i="1" kern="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Times New Roman"/>
              </a:rPr>
              <a:t>Autor je zaposlenik Ministarstva financija RH </a:t>
            </a:r>
          </a:p>
          <a:p>
            <a:r>
              <a:rPr lang="hr-HR" sz="1400" i="1" kern="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Times New Roman"/>
              </a:rPr>
              <a:t>Iznesena stajališta su stajališta autora i nužno ne moraju predstavljati službeno stajalište </a:t>
            </a:r>
          </a:p>
          <a:p>
            <a:r>
              <a:rPr lang="hr-HR" sz="1400" i="1" kern="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/>
                <a:cs typeface="Times New Roman"/>
              </a:rPr>
              <a:t>institucije u kojoj je zaposlen</a:t>
            </a:r>
            <a:endParaRPr lang="hr-HR" altLang="sr-Latn-RS" sz="1400" i="1" kern="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endParaRPr lang="hr-HR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69013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200" kern="1200" dirty="0">
                <a:solidFill>
                  <a:srgbClr val="000066"/>
                </a:solidFill>
                <a:latin typeface="Frutiger 55 Roman" pitchFamily="34" charset="0"/>
                <a:ea typeface="ＭＳ Ｐゴシック" pitchFamily="34" charset="-128"/>
                <a:cs typeface="+mn-cs"/>
                <a:sym typeface="Wingdings" pitchFamily="2" charset="2"/>
              </a:rPr>
              <a:t>Što uređuje Zakon o koncesijama </a:t>
            </a:r>
            <a:endParaRPr lang="hr-HR" sz="3200" kern="1200" dirty="0">
              <a:solidFill>
                <a:srgbClr val="000066"/>
              </a:solidFill>
              <a:latin typeface="Frutiger 55 Roman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1412776"/>
            <a:ext cx="7488832" cy="3890962"/>
          </a:xfrm>
        </p:spPr>
        <p:txBody>
          <a:bodyPr/>
          <a:lstStyle/>
          <a:p>
            <a:pPr marL="361950" lvl="1" indent="-361950" algn="just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dirty="0">
                <a:sym typeface="Wingdings" pitchFamily="2" charset="2"/>
              </a:rPr>
              <a:t>Vrijednosni prag </a:t>
            </a:r>
          </a:p>
          <a:p>
            <a:pPr marL="762000" lvl="2" indent="-361950" algn="just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dirty="0">
                <a:sym typeface="Wingdings" pitchFamily="2" charset="2"/>
              </a:rPr>
              <a:t>primjena pravila iz Direktive</a:t>
            </a:r>
          </a:p>
          <a:p>
            <a:pPr marL="762000" lvl="2" indent="-361950" algn="just"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dirty="0">
                <a:sym typeface="Wingdings" pitchFamily="2" charset="2"/>
              </a:rPr>
              <a:t>određenje postupka davanja koncesije</a:t>
            </a:r>
          </a:p>
          <a:p>
            <a:pPr marL="400050" lvl="2" indent="0" algn="just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hr-HR" sz="2800" dirty="0">
              <a:sym typeface="Wingdings" pitchFamily="2" charset="2"/>
            </a:endParaRPr>
          </a:p>
          <a:p>
            <a:pPr marL="361950" lvl="1" indent="-3619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dirty="0">
                <a:sym typeface="Wingdings" pitchFamily="2" charset="2"/>
              </a:rPr>
              <a:t>Nedozvoljeno obavljanje djelatnosti</a:t>
            </a:r>
          </a:p>
          <a:p>
            <a:pPr marL="762000" lvl="2" indent="-3619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dirty="0">
                <a:sym typeface="Wingdings" pitchFamily="2" charset="2"/>
              </a:rPr>
              <a:t>bez koncesije</a:t>
            </a:r>
          </a:p>
          <a:p>
            <a:pPr marL="762000" lvl="2" indent="-3619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hr-HR" sz="2800" dirty="0">
                <a:sym typeface="Wingdings" pitchFamily="2" charset="2"/>
              </a:rPr>
              <a:t>Izvan opsega djelatnosti koncesije</a:t>
            </a:r>
          </a:p>
          <a:p>
            <a:pPr marL="762000" lvl="2" indent="-3619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hr-HR" sz="2800" dirty="0">
              <a:sym typeface="Wingdings" pitchFamily="2" charset="2"/>
            </a:endParaRPr>
          </a:p>
          <a:p>
            <a:pPr marL="361950" lvl="2" indent="-3619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hr-HR" sz="2800" dirty="0">
                <a:sym typeface="Wingdings" pitchFamily="2" charset="2"/>
              </a:rPr>
              <a:t>Davatelj koncesije je dužan sprečavati i suzbijati nezakonito obavljanje djelatnosti </a:t>
            </a:r>
            <a:endParaRPr lang="vi-VN" sz="2800" dirty="0">
              <a:sym typeface="Wingdings" pitchFamily="2" charset="2"/>
            </a:endParaRP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05203137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Desna vitičasta zagrada 1"/>
          <p:cNvSpPr>
            <a:spLocks/>
          </p:cNvSpPr>
          <p:nvPr/>
        </p:nvSpPr>
        <p:spPr bwMode="auto">
          <a:xfrm>
            <a:off x="6875463" y="1341438"/>
            <a:ext cx="504825" cy="2592387"/>
          </a:xfrm>
          <a:prstGeom prst="rightBrace">
            <a:avLst>
              <a:gd name="adj1" fmla="val 8321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2" name="Desna vitičasta zagrada 2"/>
          <p:cNvSpPr>
            <a:spLocks/>
          </p:cNvSpPr>
          <p:nvPr/>
        </p:nvSpPr>
        <p:spPr bwMode="auto">
          <a:xfrm>
            <a:off x="7127875" y="1341438"/>
            <a:ext cx="323850" cy="3959225"/>
          </a:xfrm>
          <a:prstGeom prst="rightBrace">
            <a:avLst>
              <a:gd name="adj1" fmla="val 832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3" name="Desna vitičasta zagrada 4"/>
          <p:cNvSpPr>
            <a:spLocks/>
          </p:cNvSpPr>
          <p:nvPr/>
        </p:nvSpPr>
        <p:spPr bwMode="auto">
          <a:xfrm>
            <a:off x="6804025" y="1341438"/>
            <a:ext cx="323850" cy="3959225"/>
          </a:xfrm>
          <a:prstGeom prst="rightBrace">
            <a:avLst>
              <a:gd name="adj1" fmla="val 832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4" name="Desna vitičasta zagrada 5"/>
          <p:cNvSpPr>
            <a:spLocks/>
          </p:cNvSpPr>
          <p:nvPr/>
        </p:nvSpPr>
        <p:spPr bwMode="auto">
          <a:xfrm>
            <a:off x="7127875" y="1341438"/>
            <a:ext cx="396875" cy="4103687"/>
          </a:xfrm>
          <a:prstGeom prst="rightBrace">
            <a:avLst>
              <a:gd name="adj1" fmla="val 8329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5" name="Desna vitičasta zagrada 6"/>
          <p:cNvSpPr>
            <a:spLocks/>
          </p:cNvSpPr>
          <p:nvPr/>
        </p:nvSpPr>
        <p:spPr bwMode="auto">
          <a:xfrm>
            <a:off x="7127875" y="1700213"/>
            <a:ext cx="468313" cy="3744912"/>
          </a:xfrm>
          <a:prstGeom prst="rightBrace">
            <a:avLst>
              <a:gd name="adj1" fmla="val 833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6" name="Desna vitičasta zagrada 7"/>
          <p:cNvSpPr>
            <a:spLocks/>
          </p:cNvSpPr>
          <p:nvPr/>
        </p:nvSpPr>
        <p:spPr bwMode="auto">
          <a:xfrm>
            <a:off x="7019925" y="1341438"/>
            <a:ext cx="107950" cy="3743325"/>
          </a:xfrm>
          <a:prstGeom prst="rightBrace">
            <a:avLst>
              <a:gd name="adj1" fmla="val 8348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7" name="Desna vitičasta zagrada 8"/>
          <p:cNvSpPr>
            <a:spLocks/>
          </p:cNvSpPr>
          <p:nvPr/>
        </p:nvSpPr>
        <p:spPr bwMode="auto">
          <a:xfrm>
            <a:off x="7812088" y="2133600"/>
            <a:ext cx="155575" cy="914400"/>
          </a:xfrm>
          <a:prstGeom prst="rightBrace">
            <a:avLst>
              <a:gd name="adj1" fmla="val 8327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8" name="Lijeva vitičasta zagrada 9"/>
          <p:cNvSpPr>
            <a:spLocks/>
          </p:cNvSpPr>
          <p:nvPr/>
        </p:nvSpPr>
        <p:spPr bwMode="auto">
          <a:xfrm>
            <a:off x="6834188" y="1557338"/>
            <a:ext cx="1595437" cy="2405062"/>
          </a:xfrm>
          <a:prstGeom prst="leftBrace">
            <a:avLst>
              <a:gd name="adj1" fmla="val 833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80" name="Lijeva vitičasta zagrada 11"/>
          <p:cNvSpPr>
            <a:spLocks/>
          </p:cNvSpPr>
          <p:nvPr/>
        </p:nvSpPr>
        <p:spPr bwMode="auto">
          <a:xfrm>
            <a:off x="7967663" y="3500438"/>
            <a:ext cx="155575" cy="914400"/>
          </a:xfrm>
          <a:prstGeom prst="leftBrace">
            <a:avLst>
              <a:gd name="adj1" fmla="val 8327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82" name="Naslov 1"/>
          <p:cNvSpPr txBox="1">
            <a:spLocks/>
          </p:cNvSpPr>
          <p:nvPr/>
        </p:nvSpPr>
        <p:spPr bwMode="auto">
          <a:xfrm>
            <a:off x="1187450" y="333375"/>
            <a:ext cx="65119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/>
          <a:lstStyle>
            <a:lvl1pPr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spcAft>
                <a:spcPct val="20000"/>
              </a:spcAft>
              <a:buFontTx/>
              <a:buNone/>
            </a:pPr>
            <a:r>
              <a:rPr lang="hr-HR" altLang="sr-Latn-RS" b="1" dirty="0">
                <a:solidFill>
                  <a:srgbClr val="000066"/>
                </a:solidFill>
              </a:rPr>
              <a:t>Postupak davanja koncesija</a:t>
            </a:r>
          </a:p>
        </p:txBody>
      </p:sp>
      <p:graphicFrame>
        <p:nvGraphicFramePr>
          <p:cNvPr id="17" name="Dijagram 16"/>
          <p:cNvGraphicFramePr/>
          <p:nvPr>
            <p:extLst>
              <p:ext uri="{D42A27DB-BD31-4B8C-83A1-F6EECF244321}">
                <p14:modId xmlns:p14="http://schemas.microsoft.com/office/powerpoint/2010/main" val="3994883446"/>
              </p:ext>
            </p:extLst>
          </p:nvPr>
        </p:nvGraphicFramePr>
        <p:xfrm>
          <a:off x="413538" y="1196752"/>
          <a:ext cx="7110790" cy="1944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TekstniOkvir 17"/>
          <p:cNvSpPr txBox="1"/>
          <p:nvPr/>
        </p:nvSpPr>
        <p:spPr>
          <a:xfrm>
            <a:off x="179512" y="2781503"/>
            <a:ext cx="856895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dirty="0">
              <a:solidFill>
                <a:srgbClr val="000066"/>
              </a:solidFill>
            </a:endParaRPr>
          </a:p>
          <a:p>
            <a:pPr marL="180975" lvl="1">
              <a:spcBef>
                <a:spcPts val="600"/>
              </a:spcBef>
              <a:buClr>
                <a:srgbClr val="BC0327"/>
              </a:buClr>
            </a:pPr>
            <a:r>
              <a:rPr lang="hr-HR" b="1" dirty="0">
                <a:solidFill>
                  <a:srgbClr val="C00000"/>
                </a:solidFill>
              </a:rPr>
              <a:t>Stručno povjerenstvo</a:t>
            </a:r>
          </a:p>
          <a:p>
            <a:pPr marL="712788" lvl="1" indent="-266700">
              <a:spcBef>
                <a:spcPts val="600"/>
              </a:spcBef>
              <a:buClr>
                <a:srgbClr val="BC0327"/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suradnja s DORH-om</a:t>
            </a:r>
          </a:p>
          <a:p>
            <a:pPr marL="731838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hr-HR" b="1" dirty="0">
                <a:solidFill>
                  <a:srgbClr val="000066"/>
                </a:solidFill>
              </a:rPr>
              <a:t>prestaje s radom</a:t>
            </a:r>
            <a:r>
              <a:rPr lang="hr-HR" dirty="0">
                <a:solidFill>
                  <a:srgbClr val="000066"/>
                </a:solidFill>
              </a:rPr>
              <a:t> sklapanjem ugovora o koncesiji odnosno </a:t>
            </a:r>
          </a:p>
          <a:p>
            <a:pPr marL="712788"/>
            <a:r>
              <a:rPr lang="hr-HR" dirty="0">
                <a:solidFill>
                  <a:srgbClr val="000066"/>
                </a:solidFill>
              </a:rPr>
              <a:t>izvršnošću odluke </a:t>
            </a:r>
            <a:r>
              <a:rPr lang="pl-PL" dirty="0">
                <a:solidFill>
                  <a:srgbClr val="000066"/>
                </a:solidFill>
              </a:rPr>
              <a:t>o poništenju postupka davanja koncesije</a:t>
            </a:r>
          </a:p>
          <a:p>
            <a:pPr algn="just">
              <a:spcBef>
                <a:spcPts val="600"/>
              </a:spcBef>
              <a:buClr>
                <a:schemeClr val="accent1"/>
              </a:buClr>
            </a:pPr>
            <a:r>
              <a:rPr lang="hr-HR" b="1" dirty="0">
                <a:solidFill>
                  <a:srgbClr val="C00000"/>
                </a:solidFill>
              </a:rPr>
              <a:t>    Procjena vrijednosti 	</a:t>
            </a:r>
            <a:r>
              <a:rPr lang="hr-HR" b="1" dirty="0">
                <a:solidFill>
                  <a:schemeClr val="accent4"/>
                </a:solidFill>
              </a:rPr>
              <a:t>- procijenjeni ukupni prihod, bez PDV-a</a:t>
            </a:r>
          </a:p>
          <a:p>
            <a:pPr algn="just">
              <a:spcBef>
                <a:spcPts val="600"/>
              </a:spcBef>
              <a:buClr>
                <a:schemeClr val="accent1"/>
              </a:buClr>
            </a:pPr>
            <a:r>
              <a:rPr lang="hr-HR" b="1" dirty="0">
                <a:solidFill>
                  <a:schemeClr val="accent4"/>
                </a:solidFill>
              </a:rPr>
              <a:t>		           	- visina jamstva</a:t>
            </a:r>
          </a:p>
          <a:p>
            <a:pPr algn="just">
              <a:spcBef>
                <a:spcPts val="600"/>
              </a:spcBef>
              <a:buClr>
                <a:schemeClr val="accent1"/>
              </a:buClr>
            </a:pPr>
            <a:r>
              <a:rPr lang="hr-HR" b="1" dirty="0">
                <a:solidFill>
                  <a:schemeClr val="accent4"/>
                </a:solidFill>
              </a:rPr>
              <a:t>		       	- određenje postupka za davanje koncesije</a:t>
            </a:r>
          </a:p>
          <a:p>
            <a:pPr marL="180975" lvl="1">
              <a:spcBef>
                <a:spcPts val="600"/>
              </a:spcBef>
              <a:buClr>
                <a:srgbClr val="C00000"/>
              </a:buClr>
            </a:pPr>
            <a:r>
              <a:rPr lang="hr-HR" b="1" dirty="0">
                <a:solidFill>
                  <a:srgbClr val="C00000"/>
                </a:solidFill>
              </a:rPr>
              <a:t>Dokumentacija za nadmetanje</a:t>
            </a:r>
          </a:p>
          <a:p>
            <a:pPr marL="742950" lvl="1" indent="-28575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hr-HR" b="1" dirty="0"/>
              <a:t>nacrt ugovora o koncesiji </a:t>
            </a:r>
          </a:p>
          <a:p>
            <a:pPr marL="742950" lvl="1" indent="-285750">
              <a:spcBef>
                <a:spcPts val="6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hr-HR" dirty="0"/>
              <a:t>navod mogućih izmjena ugovora o koncesiji</a:t>
            </a:r>
            <a:endParaRPr lang="hr-HR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9131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zervirano mjesto sadržaja 1"/>
          <p:cNvSpPr>
            <a:spLocks noGrp="1"/>
          </p:cNvSpPr>
          <p:nvPr>
            <p:ph sz="quarter" idx="4294967295"/>
          </p:nvPr>
        </p:nvSpPr>
        <p:spPr>
          <a:xfrm>
            <a:off x="395288" y="1412875"/>
            <a:ext cx="6769100" cy="3475038"/>
          </a:xfrm>
        </p:spPr>
        <p:txBody>
          <a:bodyPr/>
          <a:lstStyle/>
          <a:p>
            <a:pPr marL="0" indent="0">
              <a:spcBef>
                <a:spcPts val="600"/>
              </a:spcBef>
              <a:buFont typeface="Symbol" pitchFamily="18" charset="2"/>
              <a:buNone/>
              <a:defRPr/>
            </a:pPr>
            <a:endParaRPr lang="hr-HR" sz="2000" dirty="0"/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endParaRPr lang="hr-HR" sz="2000" dirty="0"/>
          </a:p>
          <a:p>
            <a:pPr marL="0" indent="0">
              <a:buFont typeface="Symbol" pitchFamily="18" charset="2"/>
              <a:buNone/>
              <a:defRPr/>
            </a:pPr>
            <a:endParaRPr lang="hr-H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hr-H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hr-HR" sz="2000" dirty="0"/>
          </a:p>
          <a:p>
            <a:pPr>
              <a:defRPr/>
            </a:pPr>
            <a:endParaRPr lang="hr-HR" sz="2000" dirty="0"/>
          </a:p>
          <a:p>
            <a:pPr>
              <a:defRPr/>
            </a:pPr>
            <a:endParaRPr lang="hr-HR" sz="2000" dirty="0"/>
          </a:p>
          <a:p>
            <a:pPr>
              <a:defRPr/>
            </a:pPr>
            <a:endParaRPr lang="hr-HR" sz="2000" dirty="0"/>
          </a:p>
          <a:p>
            <a:pPr>
              <a:defRPr/>
            </a:pPr>
            <a:endParaRPr lang="hr-HR" altLang="sr-Latn-RS" sz="2000" dirty="0"/>
          </a:p>
          <a:p>
            <a:pPr>
              <a:defRPr/>
            </a:pPr>
            <a:endParaRPr lang="hr-HR" altLang="sr-Latn-RS" sz="2000" dirty="0"/>
          </a:p>
          <a:p>
            <a:pPr>
              <a:defRPr/>
            </a:pPr>
            <a:endParaRPr lang="hr-HR" altLang="sr-Latn-RS" sz="2000" dirty="0"/>
          </a:p>
        </p:txBody>
      </p:sp>
      <p:sp>
        <p:nvSpPr>
          <p:cNvPr id="7171" name="Desna vitičasta zagrada 1"/>
          <p:cNvSpPr>
            <a:spLocks/>
          </p:cNvSpPr>
          <p:nvPr/>
        </p:nvSpPr>
        <p:spPr bwMode="auto">
          <a:xfrm>
            <a:off x="6875463" y="1341438"/>
            <a:ext cx="504825" cy="2592387"/>
          </a:xfrm>
          <a:prstGeom prst="rightBrace">
            <a:avLst>
              <a:gd name="adj1" fmla="val 8321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2" name="Desna vitičasta zagrada 2"/>
          <p:cNvSpPr>
            <a:spLocks/>
          </p:cNvSpPr>
          <p:nvPr/>
        </p:nvSpPr>
        <p:spPr bwMode="auto">
          <a:xfrm>
            <a:off x="7127875" y="1341438"/>
            <a:ext cx="323850" cy="3959225"/>
          </a:xfrm>
          <a:prstGeom prst="rightBrace">
            <a:avLst>
              <a:gd name="adj1" fmla="val 832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3" name="Desna vitičasta zagrada 4"/>
          <p:cNvSpPr>
            <a:spLocks/>
          </p:cNvSpPr>
          <p:nvPr/>
        </p:nvSpPr>
        <p:spPr bwMode="auto">
          <a:xfrm>
            <a:off x="6804025" y="1341438"/>
            <a:ext cx="323850" cy="3959225"/>
          </a:xfrm>
          <a:prstGeom prst="rightBrace">
            <a:avLst>
              <a:gd name="adj1" fmla="val 832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4" name="Desna vitičasta zagrada 5"/>
          <p:cNvSpPr>
            <a:spLocks/>
          </p:cNvSpPr>
          <p:nvPr/>
        </p:nvSpPr>
        <p:spPr bwMode="auto">
          <a:xfrm>
            <a:off x="7127875" y="1341438"/>
            <a:ext cx="396875" cy="4103687"/>
          </a:xfrm>
          <a:prstGeom prst="rightBrace">
            <a:avLst>
              <a:gd name="adj1" fmla="val 8329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5" name="Desna vitičasta zagrada 6"/>
          <p:cNvSpPr>
            <a:spLocks/>
          </p:cNvSpPr>
          <p:nvPr/>
        </p:nvSpPr>
        <p:spPr bwMode="auto">
          <a:xfrm>
            <a:off x="7127875" y="1700213"/>
            <a:ext cx="468313" cy="3744912"/>
          </a:xfrm>
          <a:prstGeom prst="rightBrace">
            <a:avLst>
              <a:gd name="adj1" fmla="val 833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6" name="Desna vitičasta zagrada 7"/>
          <p:cNvSpPr>
            <a:spLocks/>
          </p:cNvSpPr>
          <p:nvPr/>
        </p:nvSpPr>
        <p:spPr bwMode="auto">
          <a:xfrm>
            <a:off x="7019925" y="1341438"/>
            <a:ext cx="107950" cy="3743325"/>
          </a:xfrm>
          <a:prstGeom prst="rightBrace">
            <a:avLst>
              <a:gd name="adj1" fmla="val 8348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7" name="Desna vitičasta zagrada 8"/>
          <p:cNvSpPr>
            <a:spLocks/>
          </p:cNvSpPr>
          <p:nvPr/>
        </p:nvSpPr>
        <p:spPr bwMode="auto">
          <a:xfrm>
            <a:off x="7812088" y="2133600"/>
            <a:ext cx="155575" cy="914400"/>
          </a:xfrm>
          <a:prstGeom prst="rightBrace">
            <a:avLst>
              <a:gd name="adj1" fmla="val 8327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8" name="Lijeva vitičasta zagrada 9"/>
          <p:cNvSpPr>
            <a:spLocks/>
          </p:cNvSpPr>
          <p:nvPr/>
        </p:nvSpPr>
        <p:spPr bwMode="auto">
          <a:xfrm>
            <a:off x="6834188" y="1557338"/>
            <a:ext cx="1595437" cy="2405062"/>
          </a:xfrm>
          <a:prstGeom prst="leftBrace">
            <a:avLst>
              <a:gd name="adj1" fmla="val 833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graphicFrame>
        <p:nvGraphicFramePr>
          <p:cNvPr id="14" name="Dijagram 13"/>
          <p:cNvGraphicFramePr/>
          <p:nvPr>
            <p:extLst>
              <p:ext uri="{D42A27DB-BD31-4B8C-83A1-F6EECF244321}">
                <p14:modId xmlns:p14="http://schemas.microsoft.com/office/powerpoint/2010/main" val="3371932481"/>
              </p:ext>
            </p:extLst>
          </p:nvPr>
        </p:nvGraphicFramePr>
        <p:xfrm>
          <a:off x="7145350" y="2348880"/>
          <a:ext cx="1800200" cy="2591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180" name="Lijeva vitičasta zagrada 11"/>
          <p:cNvSpPr>
            <a:spLocks/>
          </p:cNvSpPr>
          <p:nvPr/>
        </p:nvSpPr>
        <p:spPr bwMode="auto">
          <a:xfrm>
            <a:off x="7967663" y="3500438"/>
            <a:ext cx="155575" cy="914400"/>
          </a:xfrm>
          <a:prstGeom prst="leftBrace">
            <a:avLst>
              <a:gd name="adj1" fmla="val 8327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graphicFrame>
        <p:nvGraphicFramePr>
          <p:cNvPr id="16" name="Dijagram 15"/>
          <p:cNvGraphicFramePr/>
          <p:nvPr>
            <p:extLst>
              <p:ext uri="{D42A27DB-BD31-4B8C-83A1-F6EECF244321}">
                <p14:modId xmlns:p14="http://schemas.microsoft.com/office/powerpoint/2010/main" val="3925956232"/>
              </p:ext>
            </p:extLst>
          </p:nvPr>
        </p:nvGraphicFramePr>
        <p:xfrm>
          <a:off x="179512" y="1268761"/>
          <a:ext cx="7110790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182" name="Naslov 1"/>
          <p:cNvSpPr txBox="1">
            <a:spLocks/>
          </p:cNvSpPr>
          <p:nvPr/>
        </p:nvSpPr>
        <p:spPr bwMode="auto">
          <a:xfrm>
            <a:off x="1187450" y="333375"/>
            <a:ext cx="65119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/>
          <a:lstStyle>
            <a:lvl1pPr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spcAft>
                <a:spcPct val="20000"/>
              </a:spcAft>
              <a:buFontTx/>
              <a:buNone/>
            </a:pPr>
            <a:r>
              <a:rPr lang="hr-HR" altLang="sr-Latn-RS" b="1" dirty="0">
                <a:solidFill>
                  <a:srgbClr val="000066"/>
                </a:solidFill>
              </a:rPr>
              <a:t>Postupak davanja koncesija</a:t>
            </a:r>
          </a:p>
        </p:txBody>
      </p:sp>
    </p:spTree>
    <p:extLst>
      <p:ext uri="{BB962C8B-B14F-4D97-AF65-F5344CB8AC3E}">
        <p14:creationId xmlns:p14="http://schemas.microsoft.com/office/powerpoint/2010/main" val="405970648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7143" y="116632"/>
            <a:ext cx="7772400" cy="839877"/>
          </a:xfrm>
        </p:spPr>
        <p:txBody>
          <a:bodyPr>
            <a:normAutofit/>
          </a:bodyPr>
          <a:lstStyle/>
          <a:p>
            <a:pPr algn="ctr"/>
            <a:r>
              <a:rPr lang="hr-HR" sz="3200" dirty="0">
                <a:solidFill>
                  <a:schemeClr val="tx2"/>
                </a:solidFill>
              </a:rPr>
              <a:t>Objava obavijesti o davanju koncesija</a:t>
            </a:r>
          </a:p>
        </p:txBody>
      </p:sp>
      <p:pic>
        <p:nvPicPr>
          <p:cNvPr id="14" name="Picture 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064896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kstniOkvir 14"/>
          <p:cNvSpPr txBox="1"/>
          <p:nvPr/>
        </p:nvSpPr>
        <p:spPr>
          <a:xfrm>
            <a:off x="611560" y="4365104"/>
            <a:ext cx="712879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rgbClr val="BC0327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procijenjena vrijednost od 0,00 do 39.842.193,00 kn ili iznad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rgbClr val="BC0327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stari obrasci vrijediti će do stupanja nove Uredbe na snagu</a:t>
            </a:r>
          </a:p>
          <a:p>
            <a:pPr marL="285750" indent="-285750" algn="just">
              <a:lnSpc>
                <a:spcPct val="150000"/>
              </a:lnSpc>
              <a:spcBef>
                <a:spcPts val="600"/>
              </a:spcBef>
              <a:buClr>
                <a:srgbClr val="BC0327">
                  <a:lumMod val="50000"/>
                </a:srgbClr>
              </a:buClr>
              <a:buFont typeface="Arial" panose="020B0604020202020204" pitchFamily="34" charset="0"/>
              <a:buChar char="•"/>
            </a:pPr>
            <a:r>
              <a:rPr lang="hr-HR" dirty="0">
                <a:solidFill>
                  <a:srgbClr val="000066"/>
                </a:solidFill>
              </a:rPr>
              <a:t>pragovi, forme i pravila su prema novom Zakonu pa terminološki neće odgovarati obrascu </a:t>
            </a:r>
          </a:p>
          <a:p>
            <a:pPr marL="285750" indent="-285750" algn="just">
              <a:buClr>
                <a:srgbClr val="BC0327">
                  <a:lumMod val="50000"/>
                </a:srgbClr>
              </a:buClr>
              <a:buFont typeface="Arial" panose="020B0604020202020204" pitchFamily="34" charset="0"/>
              <a:buChar char="•"/>
            </a:pPr>
            <a:endParaRPr lang="hr-HR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54280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9552" y="1412776"/>
            <a:ext cx="7918648" cy="3890962"/>
          </a:xfrm>
        </p:spPr>
        <p:txBody>
          <a:bodyPr/>
          <a:lstStyle/>
          <a:p>
            <a:pPr marL="285750" lvl="0" indent="-285750" algn="just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hr-HR" sz="1800" dirty="0"/>
              <a:t>sastavljanje i slanje objava u postupku davanja koncesije iznad praga na objavljivanje u Službeni list Europske unije (TED - Tender </a:t>
            </a:r>
            <a:r>
              <a:rPr lang="hr-HR" sz="1800" dirty="0" err="1"/>
              <a:t>electronic</a:t>
            </a:r>
            <a:r>
              <a:rPr lang="hr-HR" sz="1800" dirty="0"/>
              <a:t> </a:t>
            </a:r>
            <a:r>
              <a:rPr lang="hr-HR" sz="1800" dirty="0" err="1"/>
              <a:t>daily</a:t>
            </a:r>
            <a:r>
              <a:rPr lang="hr-HR" sz="1800" dirty="0"/>
              <a:t>) </a:t>
            </a:r>
            <a:r>
              <a:rPr lang="hr-HR" sz="1800" b="1" dirty="0"/>
              <a:t>obavlja se isključivo putem Elektroničkog oglasnika javne nabave RH</a:t>
            </a:r>
          </a:p>
          <a:p>
            <a:pPr marL="285750" indent="-285750" algn="just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hr-HR" sz="1800" dirty="0"/>
              <a:t>objavljuju na nacionalnoj razini dan nakon objave u TED-u (ili nakon 48 ako nema TED odgovora)</a:t>
            </a:r>
          </a:p>
          <a:p>
            <a:pPr marL="285750" lvl="0" indent="-285750" algn="just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hr-HR" sz="1800" dirty="0"/>
              <a:t>Standardizirani EU obrasci - u obavijesti nema mjesta za navod o tome koji se postupak koristi tako da se vrsta postupka ispisuje pod dodatni podaci (npr. Vrsta postupka: Ograničeni postupak)</a:t>
            </a:r>
          </a:p>
          <a:p>
            <a:pPr marL="285750" lvl="0" indent="-285750" algn="just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•"/>
            </a:pPr>
            <a:endParaRPr lang="hr-HR" sz="800" dirty="0"/>
          </a:p>
          <a:p>
            <a:pPr marL="0" indent="0" algn="just">
              <a:buNone/>
            </a:pPr>
            <a:r>
              <a:rPr lang="hr-HR" sz="2000" b="1" dirty="0"/>
              <a:t>Za sve koncesije vrijedi: </a:t>
            </a:r>
            <a:r>
              <a:rPr lang="hr-HR" sz="2000" dirty="0"/>
              <a:t>obaveznost učitavanja odluka o odabiru, tek kada se ta odluka učita moguće je prijeći na pripremu obavijesti o dodjeli koncesije</a:t>
            </a:r>
          </a:p>
          <a:p>
            <a:pPr marL="0" lvl="0" indent="0" algn="just">
              <a:buNone/>
            </a:pPr>
            <a:endParaRPr lang="hr-HR" sz="1600" dirty="0"/>
          </a:p>
          <a:p>
            <a:pPr algn="just"/>
            <a:endParaRPr lang="hr-HR" sz="1600" dirty="0"/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>
          <a:xfrm>
            <a:off x="627143" y="116632"/>
            <a:ext cx="7772400" cy="839877"/>
          </a:xfrm>
        </p:spPr>
        <p:txBody>
          <a:bodyPr>
            <a:normAutofit/>
          </a:bodyPr>
          <a:lstStyle/>
          <a:p>
            <a:pPr algn="ctr"/>
            <a:r>
              <a:rPr lang="hr-HR" sz="3200" dirty="0">
                <a:solidFill>
                  <a:schemeClr val="tx2"/>
                </a:solidFill>
              </a:rPr>
              <a:t>Objava obavijesti - EU</a:t>
            </a:r>
          </a:p>
        </p:txBody>
      </p:sp>
    </p:spTree>
    <p:extLst>
      <p:ext uri="{BB962C8B-B14F-4D97-AF65-F5344CB8AC3E}">
        <p14:creationId xmlns:p14="http://schemas.microsoft.com/office/powerpoint/2010/main" val="224171195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hr-HR" sz="3200" dirty="0">
                <a:solidFill>
                  <a:schemeClr val="tx2"/>
                </a:solidFill>
              </a:rPr>
              <a:t>Slijed procesa – dokumenata u EOJN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3888432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hr-HR" b="1" dirty="0"/>
              <a:t>Priprema koncesije</a:t>
            </a:r>
          </a:p>
          <a:p>
            <a:pPr lvl="2"/>
            <a:r>
              <a:rPr lang="hr-HR" dirty="0"/>
              <a:t>status iz </a:t>
            </a:r>
            <a:r>
              <a:rPr lang="hr-HR" b="1" dirty="0"/>
              <a:t>U pripremi</a:t>
            </a:r>
            <a:r>
              <a:rPr lang="hr-HR" dirty="0"/>
              <a:t> </a:t>
            </a:r>
            <a:r>
              <a:rPr lang="hr-HR" dirty="0">
                <a:sym typeface="Wingdings"/>
              </a:rPr>
              <a:t></a:t>
            </a:r>
            <a:r>
              <a:rPr lang="hr-HR" dirty="0"/>
              <a:t> </a:t>
            </a:r>
            <a:r>
              <a:rPr lang="hr-HR" b="1" dirty="0"/>
              <a:t>Objavljen</a:t>
            </a:r>
          </a:p>
          <a:p>
            <a:pPr lvl="2"/>
            <a:endParaRPr lang="hr-HR" sz="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hr-HR" b="1" dirty="0"/>
              <a:t>Ispravak koncesije</a:t>
            </a:r>
          </a:p>
          <a:p>
            <a:pPr lvl="2"/>
            <a:r>
              <a:rPr lang="hr-HR" dirty="0"/>
              <a:t>status ostaje </a:t>
            </a:r>
            <a:r>
              <a:rPr lang="hr-HR" b="1" dirty="0"/>
              <a:t>Objavljen</a:t>
            </a:r>
          </a:p>
          <a:p>
            <a:pPr lvl="2"/>
            <a:endParaRPr lang="hr-HR" sz="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hr-HR" b="1" dirty="0"/>
              <a:t>Odabir koncesionara</a:t>
            </a:r>
          </a:p>
          <a:p>
            <a:pPr lvl="2"/>
            <a:r>
              <a:rPr lang="hr-HR" b="1" dirty="0"/>
              <a:t>nestandardizirani</a:t>
            </a:r>
            <a:r>
              <a:rPr lang="hr-HR" dirty="0"/>
              <a:t> dokument se javno objavljuje</a:t>
            </a:r>
          </a:p>
          <a:p>
            <a:pPr lvl="2"/>
            <a:r>
              <a:rPr lang="hr-HR" dirty="0"/>
              <a:t>status se mijenja u </a:t>
            </a:r>
            <a:r>
              <a:rPr lang="hr-HR" b="1" dirty="0"/>
              <a:t>Odabir</a:t>
            </a:r>
          </a:p>
          <a:p>
            <a:pPr lvl="2"/>
            <a:endParaRPr lang="hr-HR" sz="800" b="1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hr-HR" b="1" dirty="0"/>
              <a:t>Žalba</a:t>
            </a:r>
          </a:p>
          <a:p>
            <a:pPr lvl="2"/>
            <a:r>
              <a:rPr lang="hr-HR" dirty="0"/>
              <a:t>status u </a:t>
            </a:r>
            <a:r>
              <a:rPr lang="hr-HR" b="1" dirty="0"/>
              <a:t>Žalba</a:t>
            </a:r>
            <a:r>
              <a:rPr lang="hr-HR" dirty="0"/>
              <a:t>, nakon toga omogućen je samo proces Ishod žalbe</a:t>
            </a:r>
          </a:p>
          <a:p>
            <a:pPr lvl="2"/>
            <a:endParaRPr lang="hr-HR" sz="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hr-HR" b="1" dirty="0"/>
              <a:t>Ishod žalbe</a:t>
            </a:r>
          </a:p>
          <a:p>
            <a:pPr lvl="2"/>
            <a:r>
              <a:rPr lang="hr-HR" dirty="0"/>
              <a:t>učitavanje dokumenta o ishodu žalbe (nestandardizirani)</a:t>
            </a:r>
          </a:p>
          <a:p>
            <a:pPr lvl="2"/>
            <a:endParaRPr lang="hr-H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hr-HR" b="1" dirty="0"/>
              <a:t>Poništenje koncesije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dirty="0"/>
              <a:t>Objavom postupak mijenja status u</a:t>
            </a:r>
            <a:r>
              <a:rPr lang="hr-HR" b="1" dirty="0"/>
              <a:t> Poništen/Dodjela koncesije</a:t>
            </a:r>
          </a:p>
          <a:p>
            <a:pPr lvl="2"/>
            <a:r>
              <a:rPr lang="hr-HR" dirty="0"/>
              <a:t>Postupak mijenja status u </a:t>
            </a:r>
            <a:r>
              <a:rPr lang="hr-HR" b="1" dirty="0"/>
              <a:t>Dodjela</a:t>
            </a:r>
          </a:p>
          <a:p>
            <a:pPr lvl="2"/>
            <a:endParaRPr lang="hr-HR" dirty="0"/>
          </a:p>
          <a:p>
            <a:pPr marL="914400" lvl="2" indent="0">
              <a:buNone/>
            </a:pP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34660088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zervirano mjesto sadržaja 1"/>
          <p:cNvSpPr>
            <a:spLocks noGrp="1"/>
          </p:cNvSpPr>
          <p:nvPr>
            <p:ph sz="quarter" idx="4294967295"/>
          </p:nvPr>
        </p:nvSpPr>
        <p:spPr>
          <a:xfrm>
            <a:off x="395288" y="1412875"/>
            <a:ext cx="6769100" cy="3475038"/>
          </a:xfrm>
        </p:spPr>
        <p:txBody>
          <a:bodyPr/>
          <a:lstStyle/>
          <a:p>
            <a:pPr marL="0" indent="0">
              <a:spcBef>
                <a:spcPts val="600"/>
              </a:spcBef>
              <a:buFont typeface="Symbol" pitchFamily="18" charset="2"/>
              <a:buNone/>
              <a:defRPr/>
            </a:pPr>
            <a:endParaRPr lang="hr-HR" sz="2000" dirty="0"/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defRPr/>
            </a:pPr>
            <a:endParaRPr lang="hr-HR" sz="2000" dirty="0"/>
          </a:p>
          <a:p>
            <a:pPr marL="0" indent="0">
              <a:buFont typeface="Symbol" pitchFamily="18" charset="2"/>
              <a:buNone/>
              <a:defRPr/>
            </a:pPr>
            <a:endParaRPr lang="hr-H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hr-HR" sz="2000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hr-HR" sz="2000" dirty="0"/>
          </a:p>
          <a:p>
            <a:pPr>
              <a:defRPr/>
            </a:pPr>
            <a:endParaRPr lang="hr-HR" sz="2000" dirty="0"/>
          </a:p>
          <a:p>
            <a:pPr>
              <a:defRPr/>
            </a:pPr>
            <a:endParaRPr lang="hr-HR" sz="2000" dirty="0"/>
          </a:p>
          <a:p>
            <a:pPr>
              <a:defRPr/>
            </a:pPr>
            <a:endParaRPr lang="hr-HR" sz="2000" dirty="0"/>
          </a:p>
          <a:p>
            <a:pPr>
              <a:defRPr/>
            </a:pPr>
            <a:endParaRPr lang="hr-HR" altLang="sr-Latn-RS" sz="2000" dirty="0"/>
          </a:p>
          <a:p>
            <a:pPr>
              <a:defRPr/>
            </a:pPr>
            <a:endParaRPr lang="hr-HR" altLang="sr-Latn-RS" sz="2000" dirty="0"/>
          </a:p>
          <a:p>
            <a:pPr>
              <a:defRPr/>
            </a:pPr>
            <a:endParaRPr lang="hr-HR" altLang="sr-Latn-RS" sz="2000" dirty="0"/>
          </a:p>
        </p:txBody>
      </p:sp>
      <p:sp>
        <p:nvSpPr>
          <p:cNvPr id="7171" name="Desna vitičasta zagrada 1"/>
          <p:cNvSpPr>
            <a:spLocks/>
          </p:cNvSpPr>
          <p:nvPr/>
        </p:nvSpPr>
        <p:spPr bwMode="auto">
          <a:xfrm>
            <a:off x="6875463" y="1341438"/>
            <a:ext cx="504825" cy="2592387"/>
          </a:xfrm>
          <a:prstGeom prst="rightBrace">
            <a:avLst>
              <a:gd name="adj1" fmla="val 8321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2" name="Desna vitičasta zagrada 2"/>
          <p:cNvSpPr>
            <a:spLocks/>
          </p:cNvSpPr>
          <p:nvPr/>
        </p:nvSpPr>
        <p:spPr bwMode="auto">
          <a:xfrm>
            <a:off x="7127875" y="1341438"/>
            <a:ext cx="323850" cy="3959225"/>
          </a:xfrm>
          <a:prstGeom prst="rightBrace">
            <a:avLst>
              <a:gd name="adj1" fmla="val 832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3" name="Desna vitičasta zagrada 4"/>
          <p:cNvSpPr>
            <a:spLocks/>
          </p:cNvSpPr>
          <p:nvPr/>
        </p:nvSpPr>
        <p:spPr bwMode="auto">
          <a:xfrm>
            <a:off x="6804025" y="1341438"/>
            <a:ext cx="323850" cy="3959225"/>
          </a:xfrm>
          <a:prstGeom prst="rightBrace">
            <a:avLst>
              <a:gd name="adj1" fmla="val 832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4" name="Desna vitičasta zagrada 5"/>
          <p:cNvSpPr>
            <a:spLocks/>
          </p:cNvSpPr>
          <p:nvPr/>
        </p:nvSpPr>
        <p:spPr bwMode="auto">
          <a:xfrm>
            <a:off x="7127875" y="1341438"/>
            <a:ext cx="396875" cy="4103687"/>
          </a:xfrm>
          <a:prstGeom prst="rightBrace">
            <a:avLst>
              <a:gd name="adj1" fmla="val 8329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5" name="Desna vitičasta zagrada 6"/>
          <p:cNvSpPr>
            <a:spLocks/>
          </p:cNvSpPr>
          <p:nvPr/>
        </p:nvSpPr>
        <p:spPr bwMode="auto">
          <a:xfrm>
            <a:off x="7127875" y="1700213"/>
            <a:ext cx="468313" cy="3744912"/>
          </a:xfrm>
          <a:prstGeom prst="rightBrace">
            <a:avLst>
              <a:gd name="adj1" fmla="val 833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6" name="Desna vitičasta zagrada 7"/>
          <p:cNvSpPr>
            <a:spLocks/>
          </p:cNvSpPr>
          <p:nvPr/>
        </p:nvSpPr>
        <p:spPr bwMode="auto">
          <a:xfrm>
            <a:off x="7019925" y="1341438"/>
            <a:ext cx="107950" cy="3743325"/>
          </a:xfrm>
          <a:prstGeom prst="rightBrace">
            <a:avLst>
              <a:gd name="adj1" fmla="val 8348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7" name="Desna vitičasta zagrada 8"/>
          <p:cNvSpPr>
            <a:spLocks/>
          </p:cNvSpPr>
          <p:nvPr/>
        </p:nvSpPr>
        <p:spPr bwMode="auto">
          <a:xfrm>
            <a:off x="7812088" y="2133600"/>
            <a:ext cx="155575" cy="914400"/>
          </a:xfrm>
          <a:prstGeom prst="rightBrace">
            <a:avLst>
              <a:gd name="adj1" fmla="val 8327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7178" name="Lijeva vitičasta zagrada 9"/>
          <p:cNvSpPr>
            <a:spLocks/>
          </p:cNvSpPr>
          <p:nvPr/>
        </p:nvSpPr>
        <p:spPr bwMode="auto">
          <a:xfrm>
            <a:off x="6834188" y="1557338"/>
            <a:ext cx="1595437" cy="2405062"/>
          </a:xfrm>
          <a:prstGeom prst="leftBrace">
            <a:avLst>
              <a:gd name="adj1" fmla="val 833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graphicFrame>
        <p:nvGraphicFramePr>
          <p:cNvPr id="14" name="Dijagram 13"/>
          <p:cNvGraphicFramePr/>
          <p:nvPr>
            <p:extLst>
              <p:ext uri="{D42A27DB-BD31-4B8C-83A1-F6EECF244321}">
                <p14:modId xmlns:p14="http://schemas.microsoft.com/office/powerpoint/2010/main" val="1755765320"/>
              </p:ext>
            </p:extLst>
          </p:nvPr>
        </p:nvGraphicFramePr>
        <p:xfrm>
          <a:off x="7128284" y="2348880"/>
          <a:ext cx="1800200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180" name="Lijeva vitičasta zagrada 11"/>
          <p:cNvSpPr>
            <a:spLocks/>
          </p:cNvSpPr>
          <p:nvPr/>
        </p:nvSpPr>
        <p:spPr bwMode="auto">
          <a:xfrm>
            <a:off x="7967663" y="3500438"/>
            <a:ext cx="155575" cy="914400"/>
          </a:xfrm>
          <a:prstGeom prst="leftBrace">
            <a:avLst>
              <a:gd name="adj1" fmla="val 8327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>
              <a:buFont typeface="Symbol" pitchFamily="18" charset="2"/>
              <a:buNone/>
            </a:pPr>
            <a:endParaRPr lang="sr-Latn-RS" altLang="sr-Latn-RS" sz="1400">
              <a:solidFill>
                <a:srgbClr val="000066"/>
              </a:solidFill>
              <a:latin typeface="Arial" charset="0"/>
            </a:endParaRPr>
          </a:p>
        </p:txBody>
      </p:sp>
      <p:graphicFrame>
        <p:nvGraphicFramePr>
          <p:cNvPr id="16" name="Dijagram 15"/>
          <p:cNvGraphicFramePr/>
          <p:nvPr/>
        </p:nvGraphicFramePr>
        <p:xfrm>
          <a:off x="179512" y="1268760"/>
          <a:ext cx="7110790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182" name="Naslov 1"/>
          <p:cNvSpPr txBox="1">
            <a:spLocks/>
          </p:cNvSpPr>
          <p:nvPr/>
        </p:nvSpPr>
        <p:spPr bwMode="auto">
          <a:xfrm>
            <a:off x="1187450" y="333375"/>
            <a:ext cx="65119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anchor="ctr"/>
          <a:lstStyle>
            <a:lvl1pPr>
              <a:buChar char="¨"/>
              <a:defRPr sz="32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1pPr>
            <a:lvl2pPr marL="742950" indent="-285750">
              <a:spcBef>
                <a:spcPts val="400"/>
              </a:spcBef>
              <a:buClr>
                <a:schemeClr val="tx1"/>
              </a:buClr>
              <a:buSzPct val="77000"/>
              <a:buChar char="—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3pPr>
            <a:lvl4pPr marL="16002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4pPr>
            <a:lvl5pPr marL="2057400" indent="-228600">
              <a:spcBef>
                <a:spcPts val="400"/>
              </a:spcBef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tx1"/>
              </a:buClr>
              <a:buSzPct val="84000"/>
              <a:buChar char="–"/>
              <a:defRPr sz="1600">
                <a:solidFill>
                  <a:schemeClr val="tx1"/>
                </a:solidFill>
                <a:latin typeface="Frutiger 55 Roman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spcAft>
                <a:spcPct val="20000"/>
              </a:spcAft>
              <a:buFontTx/>
              <a:buNone/>
            </a:pPr>
            <a:r>
              <a:rPr lang="hr-HR" altLang="sr-Latn-RS" b="1" dirty="0">
                <a:solidFill>
                  <a:srgbClr val="000066"/>
                </a:solidFill>
              </a:rPr>
              <a:t>Postupak davanja koncesija</a:t>
            </a:r>
          </a:p>
        </p:txBody>
      </p:sp>
    </p:spTree>
    <p:extLst>
      <p:ext uri="{BB962C8B-B14F-4D97-AF65-F5344CB8AC3E}">
        <p14:creationId xmlns:p14="http://schemas.microsoft.com/office/powerpoint/2010/main" val="174946271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a1-skica">
  <a:themeElements>
    <a:clrScheme name="">
      <a:dk1>
        <a:srgbClr val="000066"/>
      </a:dk1>
      <a:lt1>
        <a:srgbClr val="FFFFFF"/>
      </a:lt1>
      <a:dk2>
        <a:srgbClr val="000066"/>
      </a:dk2>
      <a:lt2>
        <a:srgbClr val="DDDDDD"/>
      </a:lt2>
      <a:accent1>
        <a:srgbClr val="BC0327"/>
      </a:accent1>
      <a:accent2>
        <a:srgbClr val="10A5E1"/>
      </a:accent2>
      <a:accent3>
        <a:srgbClr val="FFFFFF"/>
      </a:accent3>
      <a:accent4>
        <a:srgbClr val="000056"/>
      </a:accent4>
      <a:accent5>
        <a:srgbClr val="DAAAAC"/>
      </a:accent5>
      <a:accent6>
        <a:srgbClr val="0D95CC"/>
      </a:accent6>
      <a:hlink>
        <a:srgbClr val="F8E530"/>
      </a:hlink>
      <a:folHlink>
        <a:srgbClr val="47E210"/>
      </a:folHlink>
    </a:clrScheme>
    <a:fontScheme name="BAC">
      <a:majorFont>
        <a:latin typeface="Frutiger 55 Roman"/>
        <a:ea typeface=""/>
        <a:cs typeface=""/>
      </a:majorFont>
      <a:minorFont>
        <a:latin typeface="Frutiger 55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80000"/>
          </a:lnSpc>
          <a:spcBef>
            <a:spcPts val="2200"/>
          </a:spcBef>
          <a:spcAft>
            <a:spcPct val="0"/>
          </a:spcAft>
          <a:buClr>
            <a:srgbClr val="3783FF"/>
          </a:buClr>
          <a:buSzPct val="123000"/>
          <a:buFont typeface="Symbol" pitchFamily="18" charset="2"/>
          <a:buNone/>
          <a:tabLst/>
          <a:defRPr kumimoji="0" lang="hr-H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80000"/>
          </a:lnSpc>
          <a:spcBef>
            <a:spcPts val="2200"/>
          </a:spcBef>
          <a:spcAft>
            <a:spcPct val="0"/>
          </a:spcAft>
          <a:buClr>
            <a:srgbClr val="3783FF"/>
          </a:buClr>
          <a:buSzPct val="123000"/>
          <a:buFont typeface="Symbol" pitchFamily="18" charset="2"/>
          <a:buNone/>
          <a:tabLst/>
          <a:defRPr kumimoji="0" lang="hr-H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AC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C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C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1576</Words>
  <Application>Microsoft Office PowerPoint</Application>
  <PresentationFormat>On-screen Show (4:3)</PresentationFormat>
  <Paragraphs>294</Paragraphs>
  <Slides>23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ＭＳ Ｐゴシック</vt:lpstr>
      <vt:lpstr>Arial</vt:lpstr>
      <vt:lpstr>Calibri</vt:lpstr>
      <vt:lpstr>Frutiger 55 Roman</vt:lpstr>
      <vt:lpstr>Georgia</vt:lpstr>
      <vt:lpstr>Symbol</vt:lpstr>
      <vt:lpstr>Times New Roman</vt:lpstr>
      <vt:lpstr>Wingdings</vt:lpstr>
      <vt:lpstr>Tema1-skica</vt:lpstr>
      <vt:lpstr>Presentation</vt:lpstr>
      <vt:lpstr>PowerPoint Presentation</vt:lpstr>
      <vt:lpstr>Uvod</vt:lpstr>
      <vt:lpstr>Što uređuje Zakon o koncesijama </vt:lpstr>
      <vt:lpstr>PowerPoint Presentation</vt:lpstr>
      <vt:lpstr>PowerPoint Presentation</vt:lpstr>
      <vt:lpstr>Objava obavijesti o davanju koncesija</vt:lpstr>
      <vt:lpstr>Objava obavijesti - EU</vt:lpstr>
      <vt:lpstr>Slijed procesa – dokumenata u EOJN</vt:lpstr>
      <vt:lpstr>PowerPoint Presentation</vt:lpstr>
      <vt:lpstr>Ugovor o koncesiji</vt:lpstr>
      <vt:lpstr>Izmjene ugovora</vt:lpstr>
      <vt:lpstr>Bitne izmjene ugovora</vt:lpstr>
      <vt:lpstr>Radnje koje prethode izmjeni</vt:lpstr>
      <vt:lpstr>Obveze davatelja koncesija u provedbi politike koncesija</vt:lpstr>
      <vt:lpstr>Nadzor davatelja koncesija  </vt:lpstr>
      <vt:lpstr>Nadzor Ministarstva financija  </vt:lpstr>
      <vt:lpstr>Pravna zaštita </vt:lpstr>
      <vt:lpstr>PowerPoint Presentation</vt:lpstr>
      <vt:lpstr>Registar koncesija</vt:lpstr>
      <vt:lpstr>Dosadašnji način funkcioniranja Registra koncesija</vt:lpstr>
      <vt:lpstr>Novosti i postupanja davatelja koncesija u sustavu Registra koncesija </vt:lpstr>
      <vt:lpstr>Očekivani gospodarski i financijski učinci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nnovak</dc:creator>
  <cp:lastModifiedBy>Maja</cp:lastModifiedBy>
  <cp:revision>23</cp:revision>
  <cp:lastPrinted>2017-09-11T10:30:49Z</cp:lastPrinted>
  <dcterms:created xsi:type="dcterms:W3CDTF">2017-09-01T09:40:26Z</dcterms:created>
  <dcterms:modified xsi:type="dcterms:W3CDTF">2017-09-11T12:43:54Z</dcterms:modified>
</cp:coreProperties>
</file>